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70" r:id="rId14"/>
    <p:sldId id="271" r:id="rId15"/>
    <p:sldId id="272" r:id="rId16"/>
    <p:sldId id="273" r:id="rId17"/>
    <p:sldId id="268" r:id="rId18"/>
    <p:sldId id="275" r:id="rId19"/>
    <p:sldId id="276" r:id="rId20"/>
    <p:sldId id="277" r:id="rId21"/>
    <p:sldId id="269" r:id="rId22"/>
    <p:sldId id="280" r:id="rId23"/>
    <p:sldId id="274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howGuides="1">
      <p:cViewPr>
        <p:scale>
          <a:sx n="91" d="100"/>
          <a:sy n="91" d="100"/>
        </p:scale>
        <p:origin x="-1234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8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3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5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E94A-6147-4DA3-B986-8B621F404D6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1379-31A0-460F-8068-2A3487FB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Вакуумная техника</a:t>
            </a:r>
            <a:endParaRPr lang="en-US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Вакуумные насосы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Вакуумная система</a:t>
            </a:r>
          </a:p>
          <a:p>
            <a:pPr marL="514350" indent="-514350" algn="l">
              <a:buAutoNum type="arabicPeriod" startAt="3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Уплотнения</a:t>
            </a:r>
          </a:p>
          <a:p>
            <a:pPr marL="514350" indent="-514350" algn="l">
              <a:buAutoNum type="arabicPeriod" startAt="3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вакуума</a:t>
            </a:r>
          </a:p>
          <a:p>
            <a:pPr marL="514350" indent="-514350" algn="l">
              <a:buAutoNum type="arabicPeriod" startAt="3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работы с оборудованием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1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ru-RU" dirty="0" smtClean="0"/>
              <a:t>Сечения откачных труб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533593"/>
            <a:ext cx="8534400" cy="137160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Учитывать зависимость скорости откачки от длины</a:t>
            </a:r>
          </a:p>
          <a:p>
            <a:r>
              <a:rPr lang="ru-RU" sz="2400" dirty="0"/>
              <a:t>Учитывать зависимость скорости откачки </a:t>
            </a:r>
            <a:r>
              <a:rPr lang="ru-RU" sz="2400" dirty="0" smtClean="0"/>
              <a:t>от вида препятствия</a:t>
            </a:r>
          </a:p>
          <a:p>
            <a:r>
              <a:rPr lang="ru-RU" sz="2400" dirty="0" smtClean="0"/>
              <a:t>Учитывать различные виды течения, сверхзвуковые течения</a:t>
            </a:r>
            <a:endParaRPr lang="en-US" sz="2400" dirty="0"/>
          </a:p>
        </p:txBody>
      </p:sp>
      <p:pic>
        <p:nvPicPr>
          <p:cNvPr id="10242" name="Picture 2" descr="D:\Конференции\Рис_3,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819400" cy="20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Конференции\Рис_3,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4" y="3200400"/>
            <a:ext cx="2840426" cy="23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Конференции\Рис_3,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72192"/>
            <a:ext cx="3581400" cy="26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Конференции\Рис_3,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1288"/>
            <a:ext cx="3962400" cy="25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196"/>
            <a:ext cx="8229600" cy="1143000"/>
          </a:xfrm>
        </p:spPr>
        <p:txBody>
          <a:bodyPr/>
          <a:lstStyle/>
          <a:p>
            <a:r>
              <a:rPr lang="ru-RU" dirty="0" smtClean="0"/>
              <a:t>Остаточное </a:t>
            </a:r>
            <a:r>
              <a:rPr lang="ru-RU" dirty="0" err="1" smtClean="0"/>
              <a:t>газовыделение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Металл</a:t>
            </a:r>
          </a:p>
          <a:p>
            <a:pPr marL="0" indent="0">
              <a:buNone/>
            </a:pPr>
            <a:r>
              <a:rPr lang="ru-RU" sz="2400" dirty="0" smtClean="0"/>
              <a:t>Мало за исключением черного металла</a:t>
            </a:r>
          </a:p>
          <a:p>
            <a:r>
              <a:rPr lang="ru-RU" dirty="0" smtClean="0"/>
              <a:t>Пластик</a:t>
            </a:r>
          </a:p>
          <a:p>
            <a:pPr marL="0" indent="0">
              <a:buNone/>
            </a:pPr>
            <a:r>
              <a:rPr lang="ru-RU" sz="2400" dirty="0" smtClean="0"/>
              <a:t>Может быть велико особенно при облучении или старении</a:t>
            </a:r>
          </a:p>
          <a:p>
            <a:r>
              <a:rPr lang="ru-RU" dirty="0" smtClean="0"/>
              <a:t>Смазка</a:t>
            </a:r>
          </a:p>
          <a:p>
            <a:pPr marL="0" indent="0">
              <a:buNone/>
            </a:pPr>
            <a:r>
              <a:rPr lang="ru-RU" sz="2400" dirty="0" smtClean="0"/>
              <a:t>Всегда велико, необходимы минимальные количества</a:t>
            </a:r>
          </a:p>
          <a:p>
            <a:r>
              <a:rPr lang="ru-RU" dirty="0" smtClean="0"/>
              <a:t>Вода</a:t>
            </a:r>
          </a:p>
          <a:p>
            <a:pPr marL="0" indent="0">
              <a:buNone/>
            </a:pPr>
            <a:r>
              <a:rPr lang="ru-RU" sz="2400" dirty="0" smtClean="0"/>
              <a:t>Превращается в лед, очень тяжело качается</a:t>
            </a:r>
          </a:p>
          <a:p>
            <a:r>
              <a:rPr lang="ru-RU" dirty="0" smtClean="0"/>
              <a:t>Масло</a:t>
            </a:r>
          </a:p>
          <a:p>
            <a:pPr marL="0" indent="0">
              <a:buNone/>
            </a:pPr>
            <a:r>
              <a:rPr lang="ru-RU" sz="2600" dirty="0" smtClean="0"/>
              <a:t>Достаточно большое </a:t>
            </a:r>
            <a:r>
              <a:rPr lang="ru-RU" sz="2600" dirty="0" err="1" smtClean="0"/>
              <a:t>газовыделение</a:t>
            </a:r>
            <a:r>
              <a:rPr lang="ru-RU" sz="2600" dirty="0" smtClean="0"/>
              <a:t>, расползается по установке</a:t>
            </a:r>
          </a:p>
          <a:p>
            <a:r>
              <a:rPr lang="ru-RU" dirty="0" smtClean="0"/>
              <a:t>Ртуть</a:t>
            </a:r>
          </a:p>
          <a:p>
            <a:pPr marL="0" indent="0">
              <a:buNone/>
            </a:pPr>
            <a:r>
              <a:rPr lang="ru-RU" sz="2600" dirty="0" smtClean="0"/>
              <a:t>Расползается по установке, амальгамы</a:t>
            </a:r>
          </a:p>
        </p:txBody>
      </p:sp>
    </p:spTree>
    <p:extLst>
      <p:ext uri="{BB962C8B-B14F-4D97-AF65-F5344CB8AC3E}">
        <p14:creationId xmlns:p14="http://schemas.microsoft.com/office/powerpoint/2010/main" val="21505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8589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Уплотнения</a:t>
            </a:r>
            <a:endParaRPr lang="en-US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Неразъемные (сварные)</a:t>
            </a:r>
          </a:p>
          <a:p>
            <a:r>
              <a:rPr lang="ru-RU" dirty="0" smtClean="0"/>
              <a:t>Разъемные с металлическими уплотняющими элементами</a:t>
            </a:r>
          </a:p>
          <a:p>
            <a:r>
              <a:rPr lang="ru-RU" dirty="0"/>
              <a:t>Разъемные с </a:t>
            </a:r>
            <a:r>
              <a:rPr lang="ru-RU" dirty="0" smtClean="0"/>
              <a:t>эластичными </a:t>
            </a:r>
            <a:r>
              <a:rPr lang="ru-RU" dirty="0"/>
              <a:t>уплотняющими элементами</a:t>
            </a:r>
          </a:p>
          <a:p>
            <a:r>
              <a:rPr lang="ru-RU" dirty="0" smtClean="0"/>
              <a:t>Иллюминаторы и вводы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26" y="-152400"/>
            <a:ext cx="8229600" cy="1143000"/>
          </a:xfrm>
        </p:spPr>
        <p:txBody>
          <a:bodyPr/>
          <a:lstStyle/>
          <a:p>
            <a:r>
              <a:rPr lang="ru-RU" dirty="0" smtClean="0"/>
              <a:t>Сварные соединения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4343400"/>
            <a:ext cx="8458200" cy="22780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Типичная сварка на вакуум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sz="3100" dirty="0" smtClean="0"/>
              <a:t>Вакуумная сварка односторонняя, с полной проваркой</a:t>
            </a:r>
          </a:p>
          <a:p>
            <a:r>
              <a:rPr lang="ru-RU" sz="3100" dirty="0" smtClean="0"/>
              <a:t>Сварка </a:t>
            </a:r>
            <a:r>
              <a:rPr lang="ru-RU" sz="3100" dirty="0" err="1" smtClean="0"/>
              <a:t>аргоно</a:t>
            </a:r>
            <a:r>
              <a:rPr lang="ru-RU" sz="3100" dirty="0" smtClean="0"/>
              <a:t>-дуговая с вольфрамовым неплавящимся электродом</a:t>
            </a:r>
          </a:p>
          <a:p>
            <a:r>
              <a:rPr lang="ru-RU" sz="3100" dirty="0" smtClean="0"/>
              <a:t>Швы гладкие, обращены в вакуум</a:t>
            </a:r>
          </a:p>
          <a:p>
            <a:r>
              <a:rPr lang="ru-RU" sz="3100" dirty="0" smtClean="0"/>
              <a:t>Использование охранных колец для тонких элементов</a:t>
            </a:r>
            <a:endParaRPr lang="en-US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286000" cy="291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3996"/>
            <a:ext cx="3124200" cy="345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68" y="733996"/>
            <a:ext cx="269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16" y="-76200"/>
            <a:ext cx="8229600" cy="993254"/>
          </a:xfrm>
        </p:spPr>
        <p:txBody>
          <a:bodyPr/>
          <a:lstStyle/>
          <a:p>
            <a:r>
              <a:rPr lang="ru-RU" dirty="0" smtClean="0"/>
              <a:t>Уплотнения </a:t>
            </a:r>
            <a:r>
              <a:rPr lang="en-US" dirty="0" smtClean="0"/>
              <a:t>“</a:t>
            </a:r>
            <a:r>
              <a:rPr lang="ru-RU" dirty="0" smtClean="0"/>
              <a:t>металлические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4038600"/>
            <a:ext cx="6477000" cy="25908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Типичные уплотнения – </a:t>
            </a:r>
            <a:r>
              <a:rPr lang="ru-RU" sz="2600" dirty="0" err="1" smtClean="0"/>
              <a:t>конфлат</a:t>
            </a:r>
            <a:r>
              <a:rPr lang="ru-RU" sz="2600" dirty="0" smtClean="0"/>
              <a:t>, индиевые</a:t>
            </a:r>
          </a:p>
          <a:p>
            <a:r>
              <a:rPr lang="ru-RU" sz="2600" dirty="0" err="1" smtClean="0"/>
              <a:t>Конфлат</a:t>
            </a:r>
            <a:r>
              <a:rPr lang="ru-RU" sz="2600" dirty="0" smtClean="0"/>
              <a:t>, сложный, зубы бояться ударов</a:t>
            </a:r>
          </a:p>
          <a:p>
            <a:r>
              <a:rPr lang="ru-RU" sz="2600" dirty="0" smtClean="0"/>
              <a:t>Уплотняющий материал алюминий, отожженная медь</a:t>
            </a:r>
          </a:p>
          <a:p>
            <a:r>
              <a:rPr lang="ru-RU" sz="2600" dirty="0" smtClean="0"/>
              <a:t>Уплотнения одноразовые</a:t>
            </a:r>
            <a:r>
              <a:rPr lang="en-US" sz="2600" dirty="0" smtClean="0"/>
              <a:t>!!!</a:t>
            </a:r>
            <a:endParaRPr lang="ru-RU" sz="2600" dirty="0" smtClean="0"/>
          </a:p>
          <a:p>
            <a:r>
              <a:rPr lang="ru-RU" sz="2600" dirty="0" smtClean="0"/>
              <a:t>Затяжка равномерная, крестом, треугольником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4" y="917054"/>
            <a:ext cx="5813425" cy="274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97" y="861752"/>
            <a:ext cx="2743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93" y="4303414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Резиновые</a:t>
            </a:r>
            <a:r>
              <a:rPr lang="en-US" dirty="0" smtClean="0"/>
              <a:t>”</a:t>
            </a:r>
            <a:r>
              <a:rPr lang="ru-RU" dirty="0" smtClean="0"/>
              <a:t> уплотнения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0" y="3543677"/>
            <a:ext cx="4724400" cy="308572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Резина специальная вакуумная, </a:t>
            </a:r>
            <a:r>
              <a:rPr lang="ru-RU" sz="2400" dirty="0" err="1" smtClean="0"/>
              <a:t>витон</a:t>
            </a:r>
            <a:endParaRPr lang="ru-RU" sz="2400" dirty="0" smtClean="0"/>
          </a:p>
          <a:p>
            <a:r>
              <a:rPr lang="ru-RU" sz="2400" dirty="0" smtClean="0"/>
              <a:t>Резина должна фиксироваться</a:t>
            </a:r>
            <a:r>
              <a:rPr lang="en-US" sz="2400" dirty="0" smtClean="0"/>
              <a:t> </a:t>
            </a:r>
            <a:r>
              <a:rPr lang="ru-RU" sz="2400" dirty="0" smtClean="0"/>
              <a:t>в пазе со всех сторон</a:t>
            </a:r>
          </a:p>
          <a:p>
            <a:r>
              <a:rPr lang="ru-RU" sz="2400" dirty="0" smtClean="0"/>
              <a:t>Поверхность резины чистая, мягкая</a:t>
            </a:r>
          </a:p>
          <a:p>
            <a:r>
              <a:rPr lang="ru-RU" sz="2400" dirty="0" smtClean="0"/>
              <a:t>Уплотнение только резина по металлу, резина по резине нельзя использовать</a:t>
            </a: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857250"/>
            <a:ext cx="443509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28732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3677"/>
            <a:ext cx="359580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42250"/>
            <a:ext cx="8229600" cy="872150"/>
          </a:xfrm>
        </p:spPr>
        <p:txBody>
          <a:bodyPr/>
          <a:lstStyle/>
          <a:p>
            <a:r>
              <a:rPr lang="ru-RU" dirty="0" smtClean="0"/>
              <a:t>Окна и вводы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00" y="4724400"/>
            <a:ext cx="5029200" cy="19351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Как правило используются покупные элементы</a:t>
            </a:r>
          </a:p>
          <a:p>
            <a:r>
              <a:rPr lang="ru-RU" sz="2400" dirty="0" smtClean="0"/>
              <a:t>Для стекла (окна, иллюминаторы) используется </a:t>
            </a:r>
            <a:r>
              <a:rPr lang="ru-RU" sz="2400" dirty="0" err="1" smtClean="0"/>
              <a:t>спецпайка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Грибковое уплотнение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28829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3962400" cy="10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8" y="1115844"/>
            <a:ext cx="2828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/>
          <a:lstStyle/>
          <a:p>
            <a:r>
              <a:rPr lang="ru-RU" dirty="0" smtClean="0"/>
              <a:t>Измерение вакуума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105400"/>
            <a:ext cx="8229600" cy="1676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Манометры механические</a:t>
            </a:r>
          </a:p>
          <a:p>
            <a:r>
              <a:rPr lang="ru-RU" dirty="0" err="1" smtClean="0"/>
              <a:t>Термопарные</a:t>
            </a:r>
            <a:r>
              <a:rPr lang="ru-RU" dirty="0" smtClean="0"/>
              <a:t>  </a:t>
            </a:r>
            <a:r>
              <a:rPr lang="ru-RU" dirty="0" err="1" smtClean="0"/>
              <a:t>вакууметры</a:t>
            </a:r>
            <a:endParaRPr lang="ru-RU" dirty="0" smtClean="0"/>
          </a:p>
          <a:p>
            <a:r>
              <a:rPr lang="ru-RU" dirty="0" smtClean="0"/>
              <a:t>Ионизационные, </a:t>
            </a:r>
            <a:r>
              <a:rPr lang="ru-RU" dirty="0" err="1" smtClean="0"/>
              <a:t>магниторазрядные</a:t>
            </a:r>
            <a:r>
              <a:rPr lang="ru-RU" dirty="0" smtClean="0"/>
              <a:t> </a:t>
            </a:r>
            <a:r>
              <a:rPr lang="ru-RU" dirty="0" err="1" smtClean="0"/>
              <a:t>вакууметры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643712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92162"/>
          </a:xfrm>
        </p:spPr>
        <p:txBody>
          <a:bodyPr/>
          <a:lstStyle/>
          <a:p>
            <a:r>
              <a:rPr lang="ru-RU" dirty="0" smtClean="0"/>
              <a:t>Манометры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958568" cy="31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457200" y="46482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Проверка работоспособности</a:t>
            </a:r>
          </a:p>
          <a:p>
            <a:r>
              <a:rPr lang="ru-RU" sz="2600" dirty="0" smtClean="0"/>
              <a:t>Измерения проводятся в </a:t>
            </a:r>
            <a:r>
              <a:rPr lang="ru-RU" sz="2600" dirty="0"/>
              <a:t>рабочей </a:t>
            </a:r>
            <a:r>
              <a:rPr lang="ru-RU" sz="2600" dirty="0" smtClean="0"/>
              <a:t>зоне (вторая треть)</a:t>
            </a:r>
            <a:endParaRPr lang="ru-RU" sz="2600" dirty="0"/>
          </a:p>
          <a:p>
            <a:r>
              <a:rPr lang="ru-RU" sz="2600" dirty="0" smtClean="0"/>
              <a:t>При атмосфере на </a:t>
            </a:r>
            <a:r>
              <a:rPr lang="en-US" sz="2600" dirty="0" smtClean="0"/>
              <a:t>“</a:t>
            </a:r>
            <a:r>
              <a:rPr lang="ru-RU" sz="2600" dirty="0"/>
              <a:t>0</a:t>
            </a:r>
            <a:r>
              <a:rPr lang="en-US" sz="2600" dirty="0" smtClean="0"/>
              <a:t>”</a:t>
            </a:r>
            <a:endParaRPr lang="ru-RU" sz="2600" dirty="0" smtClean="0"/>
          </a:p>
          <a:p>
            <a:r>
              <a:rPr lang="ru-RU" sz="2600" dirty="0" smtClean="0"/>
              <a:t>Не разбито стекло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48200" y="1143000"/>
            <a:ext cx="4191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Характеристики</a:t>
            </a:r>
          </a:p>
          <a:p>
            <a:r>
              <a:rPr lang="ru-RU" sz="2400" dirty="0" smtClean="0"/>
              <a:t>Надежность</a:t>
            </a:r>
          </a:p>
          <a:p>
            <a:r>
              <a:rPr lang="ru-RU" sz="2400" dirty="0" smtClean="0"/>
              <a:t>Измерение низкого вакуума</a:t>
            </a:r>
          </a:p>
          <a:p>
            <a:r>
              <a:rPr lang="ru-RU" sz="2400" dirty="0" smtClean="0"/>
              <a:t>Боятся ударов</a:t>
            </a:r>
          </a:p>
          <a:p>
            <a:r>
              <a:rPr lang="ru-RU" sz="2400" dirty="0" smtClean="0"/>
              <a:t>Накапливают масло</a:t>
            </a:r>
          </a:p>
        </p:txBody>
      </p:sp>
    </p:spTree>
    <p:extLst>
      <p:ext uri="{BB962C8B-B14F-4D97-AF65-F5344CB8AC3E}">
        <p14:creationId xmlns:p14="http://schemas.microsoft.com/office/powerpoint/2010/main" val="3171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Термопарные</a:t>
            </a:r>
            <a:r>
              <a:rPr lang="ru-RU" dirty="0" smtClean="0"/>
              <a:t> </a:t>
            </a:r>
            <a:r>
              <a:rPr lang="ru-RU" dirty="0" err="1" smtClean="0"/>
              <a:t>вакууметры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1659"/>
            <a:ext cx="2438611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8" y="3464460"/>
            <a:ext cx="3352800" cy="7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1357" y="5334572"/>
            <a:ext cx="8229600" cy="144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Проверка работоспособности</a:t>
            </a:r>
          </a:p>
          <a:p>
            <a:r>
              <a:rPr lang="ru-RU" sz="2400" dirty="0" smtClean="0"/>
              <a:t>Контроль цепей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91000" y="1143000"/>
            <a:ext cx="4648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Характеристики</a:t>
            </a:r>
          </a:p>
          <a:p>
            <a:r>
              <a:rPr lang="ru-RU" sz="2400" dirty="0" smtClean="0"/>
              <a:t>Надежны</a:t>
            </a:r>
          </a:p>
          <a:p>
            <a:r>
              <a:rPr lang="ru-RU" sz="2400" dirty="0" smtClean="0"/>
              <a:t>Измерение форвакуума, ориентировочные</a:t>
            </a:r>
          </a:p>
          <a:p>
            <a:r>
              <a:rPr lang="ru-RU" sz="2400" dirty="0" smtClean="0"/>
              <a:t>Нуждаются в калибровке</a:t>
            </a:r>
          </a:p>
          <a:p>
            <a:r>
              <a:rPr lang="ru-RU" sz="2400" dirty="0" smtClean="0"/>
              <a:t>Показания зависят от рода газа</a:t>
            </a:r>
          </a:p>
          <a:p>
            <a:r>
              <a:rPr lang="ru-RU" sz="2400" dirty="0" smtClean="0"/>
              <a:t>Стеклянные хрупкие</a:t>
            </a:r>
          </a:p>
          <a:p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9" y="4293545"/>
            <a:ext cx="2762250" cy="10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ru-RU" dirty="0" smtClean="0"/>
              <a:t>Вакуумные насосы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581400"/>
            <a:ext cx="8686800" cy="3048000"/>
          </a:xfrm>
        </p:spPr>
        <p:txBody>
          <a:bodyPr>
            <a:noAutofit/>
          </a:bodyPr>
          <a:lstStyle/>
          <a:p>
            <a:r>
              <a:rPr lang="ru-RU" dirty="0" smtClean="0"/>
              <a:t>Объемные</a:t>
            </a:r>
          </a:p>
          <a:p>
            <a:pPr marL="0" indent="0">
              <a:buNone/>
            </a:pPr>
            <a:r>
              <a:rPr lang="ru-RU" sz="2600" dirty="0" smtClean="0"/>
              <a:t>откачка за счет переменного объема, первая ступень</a:t>
            </a:r>
          </a:p>
          <a:p>
            <a:r>
              <a:rPr lang="ru-RU" dirty="0" smtClean="0"/>
              <a:t>Динамические</a:t>
            </a:r>
          </a:p>
          <a:p>
            <a:pPr marL="0" indent="0">
              <a:buNone/>
            </a:pPr>
            <a:r>
              <a:rPr lang="ru-RU" sz="2600" dirty="0" smtClean="0"/>
              <a:t>откачка за счет увлечения потока газа, вторая ступень</a:t>
            </a:r>
          </a:p>
          <a:p>
            <a:r>
              <a:rPr lang="ru-RU" dirty="0" smtClean="0"/>
              <a:t>Конденсационные</a:t>
            </a:r>
          </a:p>
          <a:p>
            <a:pPr marL="0" indent="0">
              <a:buNone/>
            </a:pPr>
            <a:r>
              <a:rPr lang="ru-RU" sz="2600" dirty="0" smtClean="0"/>
              <a:t>откачка поглощением</a:t>
            </a:r>
            <a:endParaRPr lang="en-US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382000" cy="28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Ионизационные, </a:t>
            </a:r>
            <a:r>
              <a:rPr lang="ru-RU" dirty="0" err="1" smtClean="0"/>
              <a:t>магниторязрядные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0" y="883467"/>
            <a:ext cx="2101984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670175"/>
            <a:ext cx="3200401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07599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7" y="5112945"/>
            <a:ext cx="18780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038600" y="1066546"/>
            <a:ext cx="4876800" cy="373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Характеристики</a:t>
            </a:r>
          </a:p>
          <a:p>
            <a:r>
              <a:rPr lang="ru-RU" sz="2400" dirty="0" smtClean="0"/>
              <a:t>Капризны</a:t>
            </a:r>
          </a:p>
          <a:p>
            <a:r>
              <a:rPr lang="ru-RU" sz="2400" dirty="0" smtClean="0"/>
              <a:t>Измерения высокого вакуума, численные</a:t>
            </a:r>
          </a:p>
          <a:p>
            <a:r>
              <a:rPr lang="ru-RU" sz="2400" dirty="0" smtClean="0"/>
              <a:t>Бояться разгерметизации</a:t>
            </a:r>
          </a:p>
          <a:p>
            <a:r>
              <a:rPr lang="ru-RU" sz="2400" dirty="0" smtClean="0"/>
              <a:t>Показания зависят от питания, состояния электродов, полей</a:t>
            </a:r>
          </a:p>
          <a:p>
            <a:r>
              <a:rPr lang="ru-RU" sz="2400" dirty="0" smtClean="0"/>
              <a:t>Бояться загрязнения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24200" y="5410200"/>
            <a:ext cx="5867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Проверка работоспособности</a:t>
            </a:r>
          </a:p>
          <a:p>
            <a:r>
              <a:rPr lang="ru-RU" sz="2400" dirty="0" smtClean="0"/>
              <a:t>По образцовым измерениям</a:t>
            </a:r>
          </a:p>
        </p:txBody>
      </p:sp>
    </p:spTree>
    <p:extLst>
      <p:ext uri="{BB962C8B-B14F-4D97-AF65-F5344CB8AC3E}">
        <p14:creationId xmlns:p14="http://schemas.microsoft.com/office/powerpoint/2010/main" val="18611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/>
          <a:lstStyle/>
          <a:p>
            <a:r>
              <a:rPr lang="ru-RU" dirty="0" smtClean="0"/>
              <a:t>Методика работы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ru-RU" dirty="0" smtClean="0"/>
              <a:t>Вакуумная гигиена</a:t>
            </a:r>
          </a:p>
          <a:p>
            <a:r>
              <a:rPr lang="ru-RU" dirty="0" smtClean="0"/>
              <a:t>Поиск течей</a:t>
            </a:r>
          </a:p>
          <a:p>
            <a:r>
              <a:rPr lang="ru-RU" dirty="0" smtClean="0"/>
              <a:t>Пуск, останов</a:t>
            </a:r>
          </a:p>
          <a:p>
            <a:r>
              <a:rPr lang="ru-RU" dirty="0" smtClean="0"/>
              <a:t>Авария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Вакуумная гигиена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вскрытии напускать сухой воздух, </a:t>
            </a:r>
            <a:r>
              <a:rPr lang="ru-RU" dirty="0"/>
              <a:t>в баллонах часто присутствует масло и СО</a:t>
            </a:r>
          </a:p>
          <a:p>
            <a:r>
              <a:rPr lang="ru-RU" dirty="0"/>
              <a:t>Работа в чистом </a:t>
            </a:r>
            <a:r>
              <a:rPr lang="ru-RU" dirty="0" smtClean="0"/>
              <a:t>х/б</a:t>
            </a:r>
            <a:endParaRPr lang="ru-RU" dirty="0"/>
          </a:p>
          <a:p>
            <a:r>
              <a:rPr lang="ru-RU" dirty="0" smtClean="0"/>
              <a:t>Внутренние поверхности должны быть чистые и блестящие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ржавчины, воды, </a:t>
            </a:r>
            <a:r>
              <a:rPr lang="ru-RU" dirty="0" smtClean="0"/>
              <a:t>спирта, замасленности в установке</a:t>
            </a:r>
          </a:p>
          <a:p>
            <a:r>
              <a:rPr lang="ru-RU" dirty="0" smtClean="0"/>
              <a:t>Необходима регулярная борьба с пылью</a:t>
            </a:r>
          </a:p>
          <a:p>
            <a:r>
              <a:rPr lang="ru-RU" dirty="0" smtClean="0"/>
              <a:t>После проведения работ необходима просушка установки от ЛВЖ</a:t>
            </a:r>
          </a:p>
        </p:txBody>
      </p:sp>
    </p:spTree>
    <p:extLst>
      <p:ext uri="{BB962C8B-B14F-4D97-AF65-F5344CB8AC3E}">
        <p14:creationId xmlns:p14="http://schemas.microsoft.com/office/powerpoint/2010/main" val="16728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/>
              <a:t>Поиск течи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Проверка насосов</a:t>
            </a:r>
          </a:p>
          <a:p>
            <a:r>
              <a:rPr lang="ru-RU" dirty="0" smtClean="0"/>
              <a:t>Форвакуум</a:t>
            </a:r>
          </a:p>
          <a:p>
            <a:r>
              <a:rPr lang="ru-RU" dirty="0" smtClean="0"/>
              <a:t>Высокий вакуум</a:t>
            </a:r>
          </a:p>
          <a:p>
            <a:r>
              <a:rPr lang="ru-RU" dirty="0" err="1"/>
              <a:t>Течеискатели</a:t>
            </a:r>
            <a:endParaRPr lang="ru-RU" dirty="0"/>
          </a:p>
          <a:p>
            <a:r>
              <a:rPr lang="ru-RU" dirty="0" smtClean="0"/>
              <a:t>Последовательное </a:t>
            </a:r>
            <a:r>
              <a:rPr lang="ru-RU" dirty="0"/>
              <a:t>отсечение</a:t>
            </a:r>
          </a:p>
          <a:p>
            <a:r>
              <a:rPr lang="ru-RU" dirty="0" smtClean="0"/>
              <a:t>Криогенные течи</a:t>
            </a:r>
          </a:p>
          <a:p>
            <a:r>
              <a:rPr lang="ru-RU" dirty="0" smtClean="0"/>
              <a:t>Характерные места </a:t>
            </a:r>
            <a:r>
              <a:rPr lang="ru-RU" dirty="0" smtClean="0"/>
              <a:t>течей </a:t>
            </a:r>
            <a:r>
              <a:rPr lang="ru-RU" sz="2400" dirty="0" smtClean="0"/>
              <a:t>(ввод, резина, пайка, </a:t>
            </a:r>
            <a:r>
              <a:rPr lang="ru-RU" sz="2400" smtClean="0"/>
              <a:t>сильфон, сварка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r>
              <a:rPr lang="ru-RU" dirty="0" smtClean="0"/>
              <a:t>Исправления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ru-RU" dirty="0" smtClean="0"/>
              <a:t>Пуск, останов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Пуск</a:t>
            </a:r>
          </a:p>
          <a:p>
            <a:r>
              <a:rPr lang="ru-RU" dirty="0" smtClean="0"/>
              <a:t>Снизу вверх, от форвакуума к высокому вакууму поэтапно</a:t>
            </a:r>
          </a:p>
          <a:p>
            <a:r>
              <a:rPr lang="ru-RU" dirty="0" smtClean="0"/>
              <a:t>Затворы открывать только на высоком вакууме</a:t>
            </a:r>
          </a:p>
          <a:p>
            <a:r>
              <a:rPr lang="ru-RU" dirty="0" smtClean="0"/>
              <a:t>Подача высокого напряжения только после выхода на режим</a:t>
            </a:r>
          </a:p>
          <a:p>
            <a:r>
              <a:rPr lang="ru-RU" dirty="0" smtClean="0"/>
              <a:t>Схема, последовательность ввода в работу установки.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Останов строго в обратном порядке!</a:t>
            </a:r>
          </a:p>
        </p:txBody>
      </p:sp>
    </p:spTree>
    <p:extLst>
      <p:ext uri="{BB962C8B-B14F-4D97-AF65-F5344CB8AC3E}">
        <p14:creationId xmlns:p14="http://schemas.microsoft.com/office/powerpoint/2010/main" val="4222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Авария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Действия согласно инструкции:</a:t>
            </a:r>
          </a:p>
          <a:p>
            <a:r>
              <a:rPr lang="ru-RU" dirty="0" smtClean="0"/>
              <a:t>Отключить высокое напряжение на установке</a:t>
            </a:r>
          </a:p>
          <a:p>
            <a:r>
              <a:rPr lang="ru-RU" dirty="0" smtClean="0"/>
              <a:t>Отключить пожароопасное </a:t>
            </a:r>
            <a:r>
              <a:rPr lang="ru-RU" dirty="0"/>
              <a:t>оборудование (газы, </a:t>
            </a:r>
            <a:r>
              <a:rPr lang="ru-RU" dirty="0" smtClean="0"/>
              <a:t>нагреватели, масло)</a:t>
            </a:r>
          </a:p>
          <a:p>
            <a:r>
              <a:rPr lang="ru-RU" dirty="0" smtClean="0"/>
              <a:t>Отключить силовое оборудование</a:t>
            </a:r>
          </a:p>
          <a:p>
            <a:r>
              <a:rPr lang="ru-RU" dirty="0" smtClean="0"/>
              <a:t>Отключить подачу воды</a:t>
            </a:r>
          </a:p>
          <a:p>
            <a:r>
              <a:rPr lang="ru-RU" dirty="0" smtClean="0"/>
              <a:t>Поставить в известность непосредственного руководителя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9"/>
            <a:ext cx="8229600" cy="975511"/>
          </a:xfrm>
        </p:spPr>
        <p:txBody>
          <a:bodyPr/>
          <a:lstStyle/>
          <a:p>
            <a:r>
              <a:rPr lang="ru-RU" dirty="0" smtClean="0"/>
              <a:t>Общая характеристика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352800"/>
          </a:xfrm>
        </p:spPr>
        <p:txBody>
          <a:bodyPr/>
          <a:lstStyle/>
          <a:p>
            <a:r>
              <a:rPr lang="ru-RU" dirty="0" smtClean="0"/>
              <a:t>Обратный поток газа от насосов</a:t>
            </a:r>
          </a:p>
          <a:p>
            <a:pPr marL="0" indent="0">
              <a:buNone/>
            </a:pPr>
            <a:r>
              <a:rPr lang="ru-RU" sz="2400" dirty="0" smtClean="0"/>
              <a:t>Есть от любого насоса, иногда используются ловушки</a:t>
            </a:r>
          </a:p>
          <a:p>
            <a:r>
              <a:rPr lang="ru-RU" dirty="0" smtClean="0"/>
              <a:t>Перекос вакуума по газам</a:t>
            </a:r>
          </a:p>
          <a:p>
            <a:pPr marL="0" indent="0">
              <a:buNone/>
            </a:pPr>
            <a:r>
              <a:rPr lang="ru-RU" sz="2400" dirty="0" smtClean="0"/>
              <a:t>Разные скорости откачки газов</a:t>
            </a:r>
            <a:endParaRPr lang="ru-RU" sz="2400" dirty="0"/>
          </a:p>
          <a:p>
            <a:r>
              <a:rPr lang="ru-RU" dirty="0" smtClean="0"/>
              <a:t>Откачка влажного газа</a:t>
            </a:r>
          </a:p>
          <a:p>
            <a:pPr marL="0" indent="0">
              <a:buNone/>
            </a:pPr>
            <a:r>
              <a:rPr lang="ru-RU" sz="2400" dirty="0" smtClean="0"/>
              <a:t>Конденсация влажного газа, необходим </a:t>
            </a:r>
            <a:r>
              <a:rPr lang="ru-RU" sz="2400" dirty="0" err="1" smtClean="0"/>
              <a:t>газобалласт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9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ru-RU" dirty="0" smtClean="0"/>
              <a:t>Объемные вакуумные насосы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495800"/>
            <a:ext cx="8229600" cy="2209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Характеристика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sz="2800" dirty="0" smtClean="0"/>
              <a:t>Не боятся разгерметизации</a:t>
            </a:r>
          </a:p>
          <a:p>
            <a:r>
              <a:rPr lang="ru-RU" sz="2800" dirty="0" smtClean="0"/>
              <a:t>Большая масса откачиваемого газа</a:t>
            </a:r>
          </a:p>
          <a:p>
            <a:r>
              <a:rPr lang="ru-RU" sz="2800" dirty="0" smtClean="0"/>
              <a:t>Малая степень сжатия, малое достигаемое разряжение</a:t>
            </a:r>
          </a:p>
          <a:p>
            <a:r>
              <a:rPr lang="ru-RU" sz="2800" dirty="0" smtClean="0"/>
              <a:t>Боятся пыли, гидроударов</a:t>
            </a:r>
          </a:p>
          <a:p>
            <a:r>
              <a:rPr lang="ru-RU" sz="2800" dirty="0" err="1" smtClean="0"/>
              <a:t>Газобалласт</a:t>
            </a:r>
            <a:endParaRPr lang="ru-RU" sz="2800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309571" cy="25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724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акуумные насосы</a:t>
            </a:r>
            <a:r>
              <a:rPr lang="en-US" dirty="0" smtClean="0"/>
              <a:t> </a:t>
            </a:r>
            <a:r>
              <a:rPr lang="ru-RU" dirty="0" smtClean="0"/>
              <a:t>динамического действия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572000"/>
            <a:ext cx="8229600" cy="2163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Характеристика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sz="2600" dirty="0"/>
              <a:t>Бояться разгерметизации</a:t>
            </a:r>
          </a:p>
          <a:p>
            <a:r>
              <a:rPr lang="ru-RU" sz="2600" dirty="0" smtClean="0"/>
              <a:t>Малая масса откачиваемого газа</a:t>
            </a:r>
          </a:p>
          <a:p>
            <a:r>
              <a:rPr lang="ru-RU" sz="2600" dirty="0" smtClean="0"/>
              <a:t>Большая </a:t>
            </a:r>
            <a:r>
              <a:rPr lang="ru-RU" sz="2600" dirty="0"/>
              <a:t>степень сжатия, большое </a:t>
            </a:r>
            <a:r>
              <a:rPr lang="ru-RU" sz="2600" dirty="0" smtClean="0"/>
              <a:t>достигаемое разряжение</a:t>
            </a:r>
            <a:endParaRPr lang="ru-RU" sz="2600" dirty="0"/>
          </a:p>
          <a:p>
            <a:r>
              <a:rPr lang="ru-RU" sz="2600" dirty="0" smtClean="0"/>
              <a:t>Характерен перегрев</a:t>
            </a:r>
          </a:p>
          <a:p>
            <a:r>
              <a:rPr lang="ru-RU" sz="2600" dirty="0" smtClean="0"/>
              <a:t>Т</a:t>
            </a:r>
            <a:r>
              <a:rPr lang="ru-RU" sz="2600" dirty="0" smtClean="0"/>
              <a:t>урбинные </a:t>
            </a:r>
            <a:r>
              <a:rPr lang="ru-RU" sz="2600" dirty="0" smtClean="0"/>
              <a:t>насосы боятся ударов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10" y="1371600"/>
            <a:ext cx="347248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85211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2454275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2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Конденсационные вакуумные насосы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8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Характеристики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sz="2600" dirty="0" smtClean="0"/>
              <a:t>Очень большое разряжение</a:t>
            </a:r>
          </a:p>
          <a:p>
            <a:r>
              <a:rPr lang="ru-RU" sz="2600" dirty="0" smtClean="0"/>
              <a:t>Необходима регенерация </a:t>
            </a:r>
          </a:p>
          <a:p>
            <a:r>
              <a:rPr lang="ru-RU" sz="2600" dirty="0" smtClean="0"/>
              <a:t>Откачивают не все газы</a:t>
            </a:r>
          </a:p>
          <a:p>
            <a:r>
              <a:rPr lang="ru-RU" sz="2600" dirty="0" smtClean="0"/>
              <a:t>Специфичны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11337"/>
            <a:ext cx="396240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35480"/>
            <a:ext cx="28956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6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0875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Вакуумная система</a:t>
            </a:r>
            <a:endParaRPr lang="en-US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514600"/>
          </a:xfrm>
        </p:spPr>
        <p:txBody>
          <a:bodyPr/>
          <a:lstStyle/>
          <a:p>
            <a:r>
              <a:rPr lang="ru-RU" dirty="0" smtClean="0"/>
              <a:t>Стандартная вакуумная схема</a:t>
            </a:r>
          </a:p>
          <a:p>
            <a:r>
              <a:rPr lang="ru-RU" dirty="0" smtClean="0"/>
              <a:t>Механическая прочность установок</a:t>
            </a:r>
          </a:p>
          <a:p>
            <a:r>
              <a:rPr lang="ru-RU" dirty="0" smtClean="0"/>
              <a:t>Сечения откачных трубопроводов</a:t>
            </a:r>
          </a:p>
          <a:p>
            <a:r>
              <a:rPr lang="ru-RU" dirty="0" smtClean="0"/>
              <a:t>Остаточное </a:t>
            </a:r>
            <a:r>
              <a:rPr lang="ru-RU" dirty="0" err="1" smtClean="0"/>
              <a:t>газовыделение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/>
              <a:t>Стандартная схема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248400" cy="4876800"/>
          </a:xfrm>
        </p:spPr>
      </p:pic>
    </p:spTree>
    <p:extLst>
      <p:ext uri="{BB962C8B-B14F-4D97-AF65-F5344CB8AC3E}">
        <p14:creationId xmlns:p14="http://schemas.microsoft.com/office/powerpoint/2010/main" val="12306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/>
              <a:t>Механическая прочность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Усилия на конструкции</a:t>
            </a:r>
          </a:p>
          <a:p>
            <a:pPr marL="0" indent="0">
              <a:buNone/>
            </a:pPr>
            <a:r>
              <a:rPr lang="ru-RU" sz="2400" dirty="0" smtClean="0"/>
              <a:t>Усилие на 1 см2 – 1 кг</a:t>
            </a:r>
          </a:p>
          <a:p>
            <a:r>
              <a:rPr lang="ru-RU" dirty="0" smtClean="0"/>
              <a:t>Ребра жесткости, зиги</a:t>
            </a:r>
          </a:p>
          <a:p>
            <a:pPr marL="0" indent="0">
              <a:buNone/>
            </a:pPr>
            <a:r>
              <a:rPr lang="ru-RU" sz="2400" dirty="0" smtClean="0"/>
              <a:t>При характерных размерах более 0,5 м </a:t>
            </a:r>
          </a:p>
          <a:p>
            <a:r>
              <a:rPr lang="ru-RU" dirty="0" smtClean="0"/>
              <a:t>Толщина стенки</a:t>
            </a:r>
          </a:p>
          <a:p>
            <a:pPr marL="0" indent="0">
              <a:buNone/>
            </a:pPr>
            <a:r>
              <a:rPr lang="ru-RU" sz="2400" dirty="0" smtClean="0"/>
              <a:t>3-5 мм нержавеющей стали</a:t>
            </a:r>
          </a:p>
          <a:p>
            <a:r>
              <a:rPr lang="ru-RU" dirty="0" smtClean="0"/>
              <a:t>Материал </a:t>
            </a:r>
            <a:r>
              <a:rPr lang="ru-RU" dirty="0"/>
              <a:t>нержавеющий</a:t>
            </a:r>
          </a:p>
          <a:p>
            <a:pPr marL="0" indent="0">
              <a:buNone/>
            </a:pPr>
            <a:r>
              <a:rPr lang="ru-RU" sz="2400" dirty="0"/>
              <a:t>Стекло – медь –нержавейка – титан - пластик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32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29384</TotalTime>
  <Words>639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Вакуумная техника</vt:lpstr>
      <vt:lpstr>Вакуумные насосы</vt:lpstr>
      <vt:lpstr>Общая характеристика</vt:lpstr>
      <vt:lpstr>Объемные вакуумные насосы</vt:lpstr>
      <vt:lpstr>Вакуумные насосы динамического действия</vt:lpstr>
      <vt:lpstr>Конденсационные вакуумные насосы</vt:lpstr>
      <vt:lpstr>Вакуумная система</vt:lpstr>
      <vt:lpstr>Стандартная схема</vt:lpstr>
      <vt:lpstr>Механическая прочность</vt:lpstr>
      <vt:lpstr>Сечения откачных труб</vt:lpstr>
      <vt:lpstr>Остаточное газовыделение</vt:lpstr>
      <vt:lpstr>Уплотнения</vt:lpstr>
      <vt:lpstr>Сварные соединения</vt:lpstr>
      <vt:lpstr>Уплотнения “металлические”</vt:lpstr>
      <vt:lpstr>“Резиновые” уплотнения</vt:lpstr>
      <vt:lpstr>Окна и вводы</vt:lpstr>
      <vt:lpstr>Измерение вакуума</vt:lpstr>
      <vt:lpstr>Манометры</vt:lpstr>
      <vt:lpstr>Термопарные вакууметры </vt:lpstr>
      <vt:lpstr>Ионизационные, магниторязрядные</vt:lpstr>
      <vt:lpstr>Методика работы</vt:lpstr>
      <vt:lpstr>Вакуумная гигиена</vt:lpstr>
      <vt:lpstr>Поиск течи</vt:lpstr>
      <vt:lpstr>Пуск, останов</vt:lpstr>
      <vt:lpstr>Авария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Нечай Андрей Николаевич</dc:creator>
  <cp:lastModifiedBy>Нечай Андрей Николаевич</cp:lastModifiedBy>
  <cp:revision>58</cp:revision>
  <dcterms:created xsi:type="dcterms:W3CDTF">2017-07-11T11:10:01Z</dcterms:created>
  <dcterms:modified xsi:type="dcterms:W3CDTF">2017-10-18T15:42:56Z</dcterms:modified>
</cp:coreProperties>
</file>