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60" r:id="rId3"/>
    <p:sldId id="335" r:id="rId4"/>
    <p:sldId id="363" r:id="rId5"/>
    <p:sldId id="336" r:id="rId6"/>
    <p:sldId id="354" r:id="rId7"/>
    <p:sldId id="337" r:id="rId8"/>
    <p:sldId id="338" r:id="rId9"/>
    <p:sldId id="357" r:id="rId10"/>
    <p:sldId id="358" r:id="rId11"/>
    <p:sldId id="345" r:id="rId12"/>
    <p:sldId id="356" r:id="rId13"/>
    <p:sldId id="348" r:id="rId14"/>
    <p:sldId id="365" r:id="rId15"/>
    <p:sldId id="359" r:id="rId16"/>
    <p:sldId id="341" r:id="rId17"/>
    <p:sldId id="362" r:id="rId18"/>
    <p:sldId id="349" r:id="rId19"/>
    <p:sldId id="342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6" autoAdjust="0"/>
    <p:restoredTop sz="94660"/>
  </p:normalViewPr>
  <p:slideViewPr>
    <p:cSldViewPr>
      <p:cViewPr>
        <p:scale>
          <a:sx n="70" d="100"/>
          <a:sy n="70" d="100"/>
        </p:scale>
        <p:origin x="-2040" y="-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81300-56F2-487D-A5BF-27490FBC896F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C2DA8-28B7-4BDC-A86F-E290BE409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3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C2DA8-28B7-4BDC-A86F-E290BE409B7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780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C2DA8-28B7-4BDC-A86F-E290BE409B7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75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C2DA8-28B7-4BDC-A86F-E290BE409B7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53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8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0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1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3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2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9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2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7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B99E8-D571-489C-B329-9013468526F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5AE4-1C07-41F3-9111-60961525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9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2057400"/>
            <a:ext cx="8991600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Основы конструирования научно-исследовательских установок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686800" cy="2362200"/>
          </a:xfrm>
        </p:spPr>
        <p:txBody>
          <a:bodyPr>
            <a:normAutofit/>
          </a:bodyPr>
          <a:lstStyle/>
          <a:p>
            <a:r>
              <a:rPr lang="ru-RU" sz="2800" u="sng" dirty="0" err="1" smtClean="0">
                <a:solidFill>
                  <a:schemeClr val="tx1"/>
                </a:solidFill>
              </a:rPr>
              <a:t>Нечай</a:t>
            </a:r>
            <a:r>
              <a:rPr lang="ru-RU" sz="2800" u="sng" dirty="0" smtClean="0">
                <a:solidFill>
                  <a:schemeClr val="tx1"/>
                </a:solidFill>
              </a:rPr>
              <a:t> А.Н.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Институт физики микроструктур РАН                      Нижний Новгород                                                                     Россия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828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59229"/>
            <a:ext cx="3238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-7620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4.5 </a:t>
            </a:r>
            <a:r>
              <a:rPr lang="ru-RU" dirty="0"/>
              <a:t>Компоновка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оптика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533400"/>
            <a:ext cx="6324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Виды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r>
              <a:rPr lang="ru-RU" sz="2000" dirty="0" smtClean="0"/>
              <a:t>Силовая (лазеры, лампы).</a:t>
            </a:r>
          </a:p>
          <a:p>
            <a:r>
              <a:rPr lang="ru-RU" sz="2000" dirty="0" smtClean="0"/>
              <a:t>Спектроскопическая (спектрометры).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Свойства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>
              <a:buAutoNum type="arabicParenR"/>
            </a:pPr>
            <a:r>
              <a:rPr lang="ru-RU" sz="2000" dirty="0" smtClean="0"/>
              <a:t>Хрупкое объемное дорогое оборудование, боится вибраций.</a:t>
            </a:r>
          </a:p>
          <a:p>
            <a:pPr>
              <a:buAutoNum type="arabicParenR"/>
            </a:pPr>
            <a:r>
              <a:rPr lang="ru-RU" sz="2000" dirty="0" smtClean="0"/>
              <a:t>Материалы – стекло, кварц, стекловолокно, соли.</a:t>
            </a:r>
          </a:p>
          <a:p>
            <a:pPr>
              <a:buAutoNum type="arabicParenR"/>
            </a:pPr>
            <a:r>
              <a:rPr lang="ru-RU" sz="2000" dirty="0" smtClean="0"/>
              <a:t>Часто нуждается в регулировке/юстировке.</a:t>
            </a:r>
          </a:p>
          <a:p>
            <a:pPr>
              <a:buAutoNum type="arabicParenR"/>
            </a:pPr>
            <a:r>
              <a:rPr lang="ru-RU" sz="2000" dirty="0" smtClean="0"/>
              <a:t>Необходимы жесткие основания приборов.</a:t>
            </a:r>
          </a:p>
          <a:p>
            <a:pPr>
              <a:buAutoNum type="arabicParenR"/>
            </a:pPr>
            <a:r>
              <a:rPr lang="ru-RU" sz="2000" dirty="0" smtClean="0"/>
              <a:t>Чувствительные приемники излучения, нуждаются в защите механической и электрической. </a:t>
            </a:r>
          </a:p>
          <a:p>
            <a:pPr>
              <a:buAutoNum type="arabicParenR"/>
            </a:pPr>
            <a:r>
              <a:rPr lang="ru-RU" sz="2000" dirty="0" smtClean="0"/>
              <a:t>Нужны средства защиты, перчатки, очки.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US" sz="2000" dirty="0"/>
              <a:t>“</a:t>
            </a:r>
            <a:r>
              <a:rPr lang="ru-RU" sz="2000" dirty="0"/>
              <a:t>Очень чистое</a:t>
            </a:r>
            <a:r>
              <a:rPr lang="en-US" sz="2000" dirty="0"/>
              <a:t>”</a:t>
            </a:r>
            <a:r>
              <a:rPr lang="ru-RU" sz="2000" dirty="0"/>
              <a:t> оборудование, боится грязи, дыма, пыли.</a:t>
            </a:r>
          </a:p>
          <a:p>
            <a:pPr>
              <a:buAutoNum type="arabicParenR"/>
            </a:pPr>
            <a:endParaRPr lang="ru-RU" sz="1400" dirty="0"/>
          </a:p>
          <a:p>
            <a:pPr marL="0" indent="0">
              <a:buNone/>
            </a:pPr>
            <a:endParaRPr lang="ru-RU" sz="1400" dirty="0" smtClean="0"/>
          </a:p>
          <a:p>
            <a:endParaRPr lang="ru-RU" sz="1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Хрупкое, чистое, дорогое оборудование. </a:t>
            </a:r>
          </a:p>
          <a:p>
            <a:endParaRPr lang="ru-RU" sz="1800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06604"/>
            <a:ext cx="2362200" cy="2817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5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8991600" cy="957943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lnSpc>
                <a:spcPct val="70000"/>
              </a:lnSpc>
              <a:spcBef>
                <a:spcPct val="0"/>
              </a:spcBef>
              <a:defRPr/>
            </a:pPr>
            <a:r>
              <a:rPr lang="ru-RU" sz="4000" dirty="0" smtClean="0"/>
              <a:t>4.6 </a:t>
            </a:r>
            <a:r>
              <a:rPr lang="ru-RU" sz="4000" dirty="0"/>
              <a:t>Компоновка</a:t>
            </a:r>
            <a:r>
              <a:rPr lang="ru-RU" sz="4000" dirty="0" smtClean="0"/>
              <a:t>:</a:t>
            </a:r>
            <a:r>
              <a:rPr lang="en-US" sz="4000" dirty="0" smtClean="0"/>
              <a:t> </a:t>
            </a:r>
            <a:r>
              <a:rPr lang="ru-RU" sz="4000" dirty="0" smtClean="0"/>
              <a:t>электричество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493522"/>
            <a:ext cx="6096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Виды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Токовое (аккумуляторы, униполярные генераторы)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Высоковольтное (трансформаторы, умножители)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Импульсное (конденсаторы)</a:t>
            </a:r>
          </a:p>
          <a:p>
            <a:pPr marL="342900" indent="-342900">
              <a:buAutoNum type="arabicParenR"/>
            </a:pPr>
            <a:endParaRPr lang="ru-RU" sz="2000" dirty="0" smtClean="0"/>
          </a:p>
          <a:p>
            <a:r>
              <a:rPr lang="ru-RU" sz="2000" dirty="0" smtClean="0"/>
              <a:t>Свойства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342900" indent="-342900">
              <a:buAutoNum type="arabicParenR"/>
            </a:pPr>
            <a:r>
              <a:rPr lang="ru-RU" sz="2000" dirty="0" smtClean="0"/>
              <a:t>Опасное, специфическое оборудование, боится воды.</a:t>
            </a:r>
            <a:endParaRPr lang="en-US" sz="2000" dirty="0" smtClean="0"/>
          </a:p>
          <a:p>
            <a:pPr marL="342900" indent="-342900">
              <a:buAutoNum type="arabicParenR"/>
            </a:pPr>
            <a:r>
              <a:rPr lang="ru-RU" sz="2000" dirty="0" smtClean="0"/>
              <a:t>Особое внимание к изоляции, без проколов, изгибов, потертостей.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Материалы – медь, серебро. Изоляция – пластик, фторопласт, асбест, стекло, керамика.</a:t>
            </a:r>
          </a:p>
          <a:p>
            <a:pPr marL="342900" indent="-342900">
              <a:buFontTx/>
              <a:buAutoNum type="arabicParenR"/>
            </a:pPr>
            <a:r>
              <a:rPr lang="ru-RU" sz="2000" dirty="0" smtClean="0"/>
              <a:t>Все коммутирующее оборудование заводское. Особое </a:t>
            </a:r>
            <a:r>
              <a:rPr lang="ru-RU" sz="2000" dirty="0"/>
              <a:t>внимание на состояние контактов.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Обязательная защита цепей питания, заземление.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Как правило оборудование сухое, но иногда еще используют масляное. Масла иногда токсичны.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“</a:t>
            </a:r>
            <a:r>
              <a:rPr lang="ru-RU" sz="2000" dirty="0" smtClean="0"/>
              <a:t>Чистое</a:t>
            </a:r>
            <a:r>
              <a:rPr lang="en-US" sz="2000" dirty="0" smtClean="0"/>
              <a:t>” </a:t>
            </a:r>
            <a:r>
              <a:rPr lang="ru-RU" sz="2000" dirty="0" smtClean="0"/>
              <a:t>оборудование, не любит пыль.</a:t>
            </a: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Средний вес, опасное оборудование. </a:t>
            </a:r>
          </a:p>
          <a:p>
            <a:endParaRPr lang="ru-RU" sz="18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246" y="1066800"/>
            <a:ext cx="3082868" cy="382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59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81000" y="-152400"/>
            <a:ext cx="8229600" cy="95794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400" dirty="0" smtClean="0"/>
              <a:t>4.7 </a:t>
            </a:r>
            <a:r>
              <a:rPr lang="ru-RU" sz="4400" dirty="0"/>
              <a:t>Компоновка</a:t>
            </a:r>
            <a:r>
              <a:rPr lang="en-US" sz="4400" dirty="0"/>
              <a:t>: </a:t>
            </a:r>
            <a:r>
              <a:rPr lang="ru-RU" sz="4400" dirty="0" smtClean="0"/>
              <a:t>т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емпературы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533400"/>
            <a:ext cx="6400800" cy="5899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Виды термостатов</a:t>
            </a:r>
            <a:r>
              <a:rPr lang="en-US" sz="2000" dirty="0" smtClean="0"/>
              <a:t>:</a:t>
            </a:r>
            <a:endParaRPr lang="ru-RU" sz="2000" dirty="0"/>
          </a:p>
          <a:p>
            <a:r>
              <a:rPr lang="ru-RU" sz="2000" dirty="0" smtClean="0"/>
              <a:t>Для нагрева (электричество, лазер).</a:t>
            </a:r>
          </a:p>
          <a:p>
            <a:r>
              <a:rPr lang="ru-RU" sz="2000" dirty="0" smtClean="0"/>
              <a:t>Для охлаждения (азот, гелий).</a:t>
            </a:r>
          </a:p>
          <a:p>
            <a:r>
              <a:rPr lang="ru-RU" sz="2000" dirty="0" smtClean="0"/>
              <a:t>Специальные (точно </a:t>
            </a:r>
            <a:r>
              <a:rPr lang="ru-RU" sz="2000" dirty="0" err="1" smtClean="0"/>
              <a:t>термостабилизированные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000" dirty="0" smtClean="0"/>
              <a:t>Свойства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1) Тепловые мосты – медь, сапфир, теплоизоляторы - вакуум, пористые вещества, керамика.</a:t>
            </a:r>
          </a:p>
          <a:p>
            <a:pPr marL="0" indent="0">
              <a:buNone/>
            </a:pPr>
            <a:r>
              <a:rPr lang="ru-RU" sz="2000" dirty="0" smtClean="0"/>
              <a:t>2) Материалы для нагрева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  <a:r>
              <a:rPr lang="en-US" sz="2000" dirty="0" smtClean="0"/>
              <a:t>W</a:t>
            </a:r>
            <a:r>
              <a:rPr lang="ru-RU" sz="2000" dirty="0" smtClean="0"/>
              <a:t>, </a:t>
            </a:r>
            <a:r>
              <a:rPr lang="en-US" sz="2000" dirty="0" smtClean="0"/>
              <a:t>Mo, </a:t>
            </a:r>
            <a:r>
              <a:rPr lang="ru-RU" sz="2000" dirty="0" smtClean="0"/>
              <a:t>окислы, карбиды, возможно размягчение материалов, окисление.</a:t>
            </a:r>
          </a:p>
          <a:p>
            <a:pPr marL="0" indent="0">
              <a:buNone/>
            </a:pPr>
            <a:r>
              <a:rPr lang="ru-RU" sz="2000" dirty="0" smtClean="0"/>
              <a:t>3) Материалы для охлаждения</a:t>
            </a:r>
            <a:r>
              <a:rPr lang="en-US" sz="2000" dirty="0" smtClean="0"/>
              <a:t>:</a:t>
            </a:r>
            <a:r>
              <a:rPr lang="ru-RU" sz="2000" dirty="0" smtClean="0"/>
              <a:t> медь, нержавейка, возможно </a:t>
            </a:r>
            <a:r>
              <a:rPr lang="ru-RU" sz="2000" dirty="0" err="1" smtClean="0"/>
              <a:t>охрупчивание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4) </a:t>
            </a:r>
            <a:r>
              <a:rPr lang="ru-RU" sz="2000" dirty="0"/>
              <a:t>Изменение размеров, перекосы, движения </a:t>
            </a:r>
            <a:r>
              <a:rPr lang="ru-RU" sz="2000" dirty="0" smtClean="0"/>
              <a:t>установки.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5) </a:t>
            </a:r>
            <a:r>
              <a:rPr lang="ru-RU" sz="2000" dirty="0"/>
              <a:t>Тщательность измерение </a:t>
            </a:r>
            <a:r>
              <a:rPr lang="ru-RU" sz="2000" dirty="0" smtClean="0"/>
              <a:t>температуры.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6) Необходимость в автоматической </a:t>
            </a:r>
            <a:r>
              <a:rPr lang="ru-RU" sz="2000" dirty="0" err="1" smtClean="0"/>
              <a:t>термостабилизации</a:t>
            </a:r>
            <a:r>
              <a:rPr lang="ru-RU" sz="2000" dirty="0" smtClean="0"/>
              <a:t>, возможность качания температуры.</a:t>
            </a:r>
          </a:p>
          <a:p>
            <a:pPr marL="0" indent="0">
              <a:buNone/>
            </a:pPr>
            <a:r>
              <a:rPr lang="ru-RU" sz="2000" dirty="0" smtClean="0"/>
              <a:t>7) </a:t>
            </a:r>
            <a:r>
              <a:rPr lang="ru-RU" sz="2000" dirty="0" err="1" smtClean="0"/>
              <a:t>Малопрочное</a:t>
            </a:r>
            <a:r>
              <a:rPr lang="ru-RU" sz="2000" dirty="0" smtClean="0"/>
              <a:t>, легкое оборудование.</a:t>
            </a:r>
            <a:endParaRPr lang="en-US" sz="2000" dirty="0" smtClean="0"/>
          </a:p>
          <a:p>
            <a:endParaRPr lang="ru-RU" sz="1800" dirty="0" smtClean="0"/>
          </a:p>
          <a:p>
            <a:endParaRPr lang="ru-RU" sz="1800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Легкое оборудование, нужна автоматизация </a:t>
            </a:r>
          </a:p>
          <a:p>
            <a:endParaRPr lang="ru-RU" sz="1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533400"/>
            <a:ext cx="3048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737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95794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  <a:defRPr/>
            </a:pPr>
            <a:r>
              <a:rPr lang="ru-RU" sz="4000" dirty="0" smtClean="0"/>
              <a:t>4.8 </a:t>
            </a:r>
            <a:r>
              <a:rPr lang="ru-RU" sz="4000" dirty="0"/>
              <a:t>Компоновка</a:t>
            </a:r>
            <a:r>
              <a:rPr lang="en-US" sz="4000" dirty="0"/>
              <a:t>: </a:t>
            </a:r>
            <a:r>
              <a:rPr lang="ru-RU" sz="4000" dirty="0" smtClean="0"/>
              <a:t>автоматика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28600" y="762000"/>
            <a:ext cx="63246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Виды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r>
              <a:rPr lang="ru-RU" sz="2000" dirty="0" smtClean="0"/>
              <a:t>Заводская автоматика.</a:t>
            </a:r>
          </a:p>
          <a:p>
            <a:r>
              <a:rPr lang="ru-RU" sz="2000" dirty="0" smtClean="0"/>
              <a:t>Блоки индивидуального изготовления.</a:t>
            </a:r>
            <a:endParaRPr lang="ru-RU" sz="2000" dirty="0"/>
          </a:p>
          <a:p>
            <a:r>
              <a:rPr lang="ru-RU" sz="2000" dirty="0" smtClean="0"/>
              <a:t>Компьютеры.</a:t>
            </a:r>
          </a:p>
          <a:p>
            <a:pPr marL="457200" indent="-457200">
              <a:buAutoNum type="arabicParenR"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Свойства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457200" indent="-457200">
              <a:buAutoNum type="arabicParenR"/>
            </a:pPr>
            <a:r>
              <a:rPr lang="ru-RU" sz="2000" dirty="0" smtClean="0"/>
              <a:t>Компактное, легкое, уникальное оборудование.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Боится статического электричества, наводок по цепям питания, бросков питания. Требует стабилизированного питания.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Изготавливается специалистами, специфично.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Механически слабые корпуса (пластик).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Проблема контактов и разъемов.</a:t>
            </a:r>
          </a:p>
          <a:p>
            <a:pPr marL="457200" indent="-457200">
              <a:buAutoNum type="arabicParenR"/>
            </a:pPr>
            <a:r>
              <a:rPr lang="ru-RU" sz="2000" dirty="0"/>
              <a:t>Б</a:t>
            </a:r>
            <a:r>
              <a:rPr lang="ru-RU" sz="2000" dirty="0" smtClean="0"/>
              <a:t>оится воды, пыли. 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err="1"/>
              <a:t>Малопрочное</a:t>
            </a:r>
            <a:r>
              <a:rPr lang="ru-RU" sz="2000" dirty="0"/>
              <a:t>, легкое оборудование.</a:t>
            </a:r>
            <a:endParaRPr lang="en-US" sz="2000" dirty="0"/>
          </a:p>
          <a:p>
            <a:pPr marL="457200" indent="-457200">
              <a:buAutoNum type="arabicParenR"/>
            </a:pPr>
            <a:endParaRPr lang="ru-RU" sz="2000" dirty="0"/>
          </a:p>
          <a:p>
            <a:endParaRPr lang="ru-RU" sz="1800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Легкое, </a:t>
            </a:r>
            <a:r>
              <a:rPr lang="ru-RU" sz="2200" dirty="0" err="1" smtClean="0">
                <a:solidFill>
                  <a:srgbClr val="FF0000"/>
                </a:solidFill>
              </a:rPr>
              <a:t>малопрочное</a:t>
            </a:r>
            <a:r>
              <a:rPr lang="ru-RU" sz="2200" dirty="0" smtClean="0">
                <a:solidFill>
                  <a:srgbClr val="FF0000"/>
                </a:solidFill>
              </a:rPr>
              <a:t>, уникальное оборудование. </a:t>
            </a: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189568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Составление проекта установки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1) Разработка эскизов. </a:t>
            </a:r>
          </a:p>
          <a:p>
            <a:pPr marL="0" indent="0">
              <a:buNone/>
            </a:pPr>
            <a:r>
              <a:rPr lang="ru-RU" sz="2400" dirty="0" smtClean="0"/>
              <a:t>Примерное определение габаритов, согласование расположения оборудования до см.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800" dirty="0" smtClean="0"/>
              <a:t>2) Разработка комплекта чертежей, деталировка.</a:t>
            </a:r>
          </a:p>
          <a:p>
            <a:pPr marL="0" indent="0">
              <a:buNone/>
            </a:pPr>
            <a:r>
              <a:rPr lang="ru-RU" sz="2400" dirty="0" smtClean="0"/>
              <a:t>Полный комплект деталей и сопряжений между частями установки. Работа конструктора.</a:t>
            </a:r>
            <a:endParaRPr lang="en-US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6200" y="6431945"/>
            <a:ext cx="89916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Разработка проекта требует подключения конструкторов 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74176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81000" y="0"/>
            <a:ext cx="8229600" cy="9579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6. Приобретение </a:t>
            </a:r>
            <a:r>
              <a:rPr lang="ru-RU" sz="4000" noProof="0" dirty="0" smtClean="0">
                <a:latin typeface="+mj-lt"/>
                <a:ea typeface="+mj-ea"/>
                <a:cs typeface="+mj-cs"/>
              </a:rPr>
              <a:t>оборудования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8382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Первоначально необходимо найти базовое оборудование. Без него все теряет смысл.</a:t>
            </a:r>
          </a:p>
          <a:p>
            <a:r>
              <a:rPr lang="ru-RU" sz="2000" dirty="0" smtClean="0"/>
              <a:t>Вспомогательное оборудование можно заменить аналогами или купить попозже</a:t>
            </a:r>
            <a:r>
              <a:rPr lang="ru-RU" sz="2000" dirty="0" smtClean="0"/>
              <a:t>.</a:t>
            </a:r>
          </a:p>
          <a:p>
            <a:endParaRPr lang="ru-RU" sz="1200" dirty="0" smtClean="0"/>
          </a:p>
          <a:p>
            <a:r>
              <a:rPr lang="ru-RU" sz="2000" dirty="0" smtClean="0"/>
              <a:t>Последовательность приобретения оборудования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   1</a:t>
            </a:r>
            <a:r>
              <a:rPr lang="ru-RU" sz="2000" dirty="0"/>
              <a:t>) </a:t>
            </a:r>
            <a:r>
              <a:rPr lang="ru-RU" sz="2000" dirty="0" smtClean="0"/>
              <a:t>Составляем </a:t>
            </a:r>
            <a:r>
              <a:rPr lang="ru-RU" sz="2000" dirty="0"/>
              <a:t>план поступления </a:t>
            </a:r>
            <a:r>
              <a:rPr lang="ru-RU" sz="2000" dirty="0" smtClean="0"/>
              <a:t>оборудования (закупки, использование   старого оборудования, аренда).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    2</a:t>
            </a:r>
            <a:r>
              <a:rPr lang="ru-RU" sz="2000" dirty="0"/>
              <a:t>) </a:t>
            </a:r>
            <a:r>
              <a:rPr lang="ru-RU" sz="2000" dirty="0" smtClean="0"/>
              <a:t>Составляем </a:t>
            </a:r>
            <a:r>
              <a:rPr lang="ru-RU" sz="2000" dirty="0"/>
              <a:t>план </a:t>
            </a:r>
            <a:r>
              <a:rPr lang="ru-RU" sz="2000" dirty="0" smtClean="0"/>
              <a:t>закупок.</a:t>
            </a:r>
          </a:p>
          <a:p>
            <a:pPr marL="0" indent="0">
              <a:buNone/>
            </a:pPr>
            <a:r>
              <a:rPr lang="ru-RU" sz="2000" dirty="0" smtClean="0"/>
              <a:t>      3) Определение поставщиков.</a:t>
            </a:r>
          </a:p>
          <a:p>
            <a:pPr marL="0" indent="0">
              <a:buNone/>
            </a:pPr>
            <a:r>
              <a:rPr lang="ru-RU" sz="2000" dirty="0" smtClean="0"/>
              <a:t>      4) Работа с отделом закупок.</a:t>
            </a:r>
            <a:endParaRPr lang="ru-RU" sz="2000" dirty="0"/>
          </a:p>
          <a:p>
            <a:pPr marL="0" indent="0">
              <a:buNone/>
            </a:pPr>
            <a:endParaRPr lang="en-US" sz="1200" dirty="0" smtClean="0"/>
          </a:p>
          <a:p>
            <a:r>
              <a:rPr lang="ru-RU" sz="2000" dirty="0" smtClean="0"/>
              <a:t>Закупки расходных материалов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   1) Покупка инструмента комплектами.</a:t>
            </a:r>
          </a:p>
          <a:p>
            <a:pPr marL="0" indent="0">
              <a:buNone/>
            </a:pPr>
            <a:r>
              <a:rPr lang="ru-RU" sz="2000" dirty="0" smtClean="0"/>
              <a:t>      2) Провода, метизы, материалы на метраж брать с запасом 20%.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      3) Обтирочные материалы, жидкости, перчатки, респираторы.</a:t>
            </a:r>
          </a:p>
          <a:p>
            <a:endParaRPr lang="ru-RU" sz="1800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Получить оборудование – </a:t>
            </a:r>
            <a:r>
              <a:rPr lang="ru-RU" sz="2200" dirty="0" smtClean="0">
                <a:solidFill>
                  <a:srgbClr val="FF0000"/>
                </a:solidFill>
              </a:rPr>
              <a:t>одна </a:t>
            </a:r>
            <a:r>
              <a:rPr lang="ru-RU" sz="2200" dirty="0" smtClean="0">
                <a:solidFill>
                  <a:srgbClr val="FF0000"/>
                </a:solidFill>
              </a:rPr>
              <a:t>из основных сложностей. </a:t>
            </a: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958729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2247"/>
            <a:ext cx="8229600" cy="9579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7. Монтаж оборудования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52400" y="1066800"/>
            <a:ext cx="8832850" cy="48210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Монтаж </a:t>
            </a:r>
            <a:r>
              <a:rPr lang="ru-RU" sz="2000" dirty="0" smtClean="0"/>
              <a:t>проводить минимум </a:t>
            </a:r>
            <a:r>
              <a:rPr lang="ru-RU" sz="2000" dirty="0"/>
              <a:t>вдвоем</a:t>
            </a:r>
            <a:r>
              <a:rPr lang="ru-RU" sz="2000" dirty="0" smtClean="0"/>
              <a:t>. Площадка должна быть подготовлена. </a:t>
            </a:r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sz="2000" dirty="0" smtClean="0"/>
              <a:t>Процедура монтажа</a:t>
            </a:r>
            <a:r>
              <a:rPr lang="en-US" sz="2000" dirty="0" smtClean="0"/>
              <a:t>: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1) Подготовка к монтажу</a:t>
            </a:r>
            <a:r>
              <a:rPr lang="en-US" sz="2000" dirty="0"/>
              <a:t>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Собрать все инструменты и приспособления. Метизы в </a:t>
            </a:r>
            <a:r>
              <a:rPr lang="ru-RU" sz="2000" dirty="0" err="1" smtClean="0"/>
              <a:t>кассетнице</a:t>
            </a:r>
            <a:r>
              <a:rPr lang="ru-RU" sz="2000" dirty="0" smtClean="0"/>
              <a:t>, материалы для протирки. Все элементы установки должны быть чистые.</a:t>
            </a:r>
          </a:p>
          <a:p>
            <a:pPr marL="0" indent="0">
              <a:buNone/>
            </a:pPr>
            <a:r>
              <a:rPr lang="ru-RU" sz="2000" dirty="0" smtClean="0"/>
              <a:t>2) Проведение монтажа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2.1 Сначала монтируется тяжелое оборудование. </a:t>
            </a:r>
          </a:p>
          <a:p>
            <a:pPr marL="0" indent="0">
              <a:buNone/>
            </a:pPr>
            <a:r>
              <a:rPr lang="ru-RU" sz="2000" dirty="0" smtClean="0"/>
              <a:t>2.2 Затем легкое и навесное оборудование. </a:t>
            </a:r>
          </a:p>
          <a:p>
            <a:pPr marL="0" indent="0">
              <a:buNone/>
            </a:pPr>
            <a:r>
              <a:rPr lang="ru-RU" sz="2000" dirty="0" smtClean="0"/>
              <a:t>2.3 В последнюю очередь хрупкое и бьющееся оборудование.</a:t>
            </a:r>
          </a:p>
          <a:p>
            <a:pPr marL="0" indent="0">
              <a:buNone/>
            </a:pPr>
            <a:r>
              <a:rPr lang="ru-RU" sz="2000" dirty="0" smtClean="0"/>
              <a:t>3) Проверка монтажа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Все смонтированное оборудование, по возможности, проверяется сразу на максимальных режимах эксплуатации. </a:t>
            </a:r>
            <a:r>
              <a:rPr lang="ru-RU" sz="2000" dirty="0"/>
              <a:t>При проверке быть готовым к аварии.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1800" dirty="0" smtClean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6248400"/>
            <a:ext cx="8528050" cy="533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Монтаж занимает до 20% времени создания установки 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678547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2247"/>
            <a:ext cx="8229600" cy="9579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 Пуск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8600" y="959304"/>
            <a:ext cx="8756650" cy="5289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Пуск </a:t>
            </a:r>
            <a:r>
              <a:rPr lang="ru-RU" sz="2000" dirty="0" smtClean="0"/>
              <a:t>проводиться минимум </a:t>
            </a:r>
            <a:r>
              <a:rPr lang="ru-RU" sz="2000" dirty="0"/>
              <a:t>вдвоем. При </a:t>
            </a:r>
            <a:r>
              <a:rPr lang="ru-RU" sz="2000" dirty="0" smtClean="0"/>
              <a:t>пуске возможны отказы оборудования.</a:t>
            </a:r>
            <a:endParaRPr lang="ru-RU" sz="2000" dirty="0"/>
          </a:p>
          <a:p>
            <a:endParaRPr lang="ru-RU" sz="1800" dirty="0" smtClean="0"/>
          </a:p>
          <a:p>
            <a:pPr marL="0" indent="0">
              <a:buNone/>
            </a:pPr>
            <a:r>
              <a:rPr lang="ru-RU" sz="2000" dirty="0" smtClean="0"/>
              <a:t>Процедура пуска</a:t>
            </a:r>
            <a:r>
              <a:rPr lang="en-US" sz="2000" dirty="0" smtClean="0"/>
              <a:t>: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1) Подготовка к пуску.</a:t>
            </a:r>
          </a:p>
          <a:p>
            <a:pPr marL="0" indent="0">
              <a:buNone/>
            </a:pPr>
            <a:r>
              <a:rPr lang="ru-RU" sz="2000" dirty="0" smtClean="0"/>
              <a:t>Убрать временные схемы (заглушки, цепи питания, байпасы и </a:t>
            </a:r>
            <a:r>
              <a:rPr lang="ru-RU" sz="2000" dirty="0" err="1" smtClean="0"/>
              <a:t>тп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dirty="0" smtClean="0"/>
              <a:t>2) Первый пуск.</a:t>
            </a:r>
          </a:p>
          <a:p>
            <a:pPr marL="0" indent="0">
              <a:buNone/>
            </a:pPr>
            <a:r>
              <a:rPr lang="ru-RU" sz="2000" dirty="0" smtClean="0"/>
              <a:t>Сначала запускается только один канал, с выводом на максимальные режимы работы. После его выключения запускается следующий канал на максимальный режим работы. И так далее. </a:t>
            </a:r>
          </a:p>
          <a:p>
            <a:pPr marL="0" indent="0">
              <a:buNone/>
            </a:pPr>
            <a:r>
              <a:rPr lang="ru-RU" sz="2000" dirty="0" smtClean="0"/>
              <a:t>3) Следующий пуск.</a:t>
            </a:r>
          </a:p>
          <a:p>
            <a:pPr marL="0" indent="0">
              <a:buNone/>
            </a:pPr>
            <a:r>
              <a:rPr lang="ru-RU" sz="2000" dirty="0" smtClean="0"/>
              <a:t>Все каналы запускаются одновременно, также на максимальных режимах работы. </a:t>
            </a:r>
          </a:p>
          <a:p>
            <a:pPr marL="0" indent="0">
              <a:buNone/>
            </a:pPr>
            <a:r>
              <a:rPr lang="ru-RU" sz="2000" dirty="0" smtClean="0"/>
              <a:t>4) Составление инструкций по эксплуатации. </a:t>
            </a:r>
            <a:endParaRPr lang="en-US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6248400"/>
            <a:ext cx="8528050" cy="533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Пуск занимает до 40% времени, очень важен 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405339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81000" y="0"/>
            <a:ext cx="8229600" cy="9579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9. Организация рабочего места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2400" y="6324600"/>
            <a:ext cx="8839200" cy="46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Необходимо два рабочих места</a:t>
            </a:r>
          </a:p>
          <a:p>
            <a:endParaRPr lang="ru-RU" sz="1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581943"/>
            <a:ext cx="88392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Офисное рабочее место. </a:t>
            </a:r>
          </a:p>
          <a:p>
            <a:r>
              <a:rPr lang="ru-RU" sz="2000" dirty="0" smtClean="0"/>
              <a:t>Стол, компьютер.</a:t>
            </a:r>
          </a:p>
          <a:p>
            <a:endParaRPr lang="ru-RU" sz="1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Рабочее место на установке.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Большой освещенный стол, несгораемый, ширина 1 метр минимум. 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Должна быть возможность перемещения вокруг установки ничего не </a:t>
            </a:r>
            <a:r>
              <a:rPr lang="ru-RU" sz="2000" dirty="0"/>
              <a:t>задевая</a:t>
            </a:r>
            <a:r>
              <a:rPr lang="ru-RU" sz="2000" dirty="0" smtClean="0"/>
              <a:t>. 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Рабочее место должно быть безопасно (не напротив муфт, кранов, трубопроводов и др.). 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Рядом с рабочим местом не должно быть силовых и высоковольтных проводов, </a:t>
            </a:r>
            <a:r>
              <a:rPr lang="ru-RU" sz="2000" dirty="0" err="1" smtClean="0"/>
              <a:t>пневмо-гидро</a:t>
            </a:r>
            <a:r>
              <a:rPr lang="ru-RU" sz="2000" dirty="0" smtClean="0"/>
              <a:t>- и все остальные коммуникации должны быть расположены в коробах.</a:t>
            </a:r>
          </a:p>
          <a:p>
            <a:endParaRPr lang="ru-RU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Лабораторный журнал</a:t>
            </a:r>
          </a:p>
          <a:p>
            <a:r>
              <a:rPr lang="ru-RU" sz="2000" dirty="0" smtClean="0"/>
              <a:t>Указываются все события, пишется для себя (срок забывания полгода).</a:t>
            </a:r>
          </a:p>
          <a:p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Документация</a:t>
            </a:r>
          </a:p>
          <a:p>
            <a:r>
              <a:rPr lang="ru-RU" sz="2000" dirty="0"/>
              <a:t>Схемы </a:t>
            </a:r>
            <a:r>
              <a:rPr lang="ru-RU" sz="2000" dirty="0" smtClean="0"/>
              <a:t>установки, чертежи в бумажном виде. Инструкции. (компьютеры ненадежны, различные форматы данных).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83430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2400" y="54429"/>
            <a:ext cx="9067800" cy="9579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10.</a:t>
            </a:r>
            <a:r>
              <a:rPr kumimoji="0" lang="ru-RU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ЗИП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04800" y="1012372"/>
            <a:ext cx="8534400" cy="3254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Для бесперебойной работы установки необходимо сформировать ЗИП.</a:t>
            </a:r>
          </a:p>
          <a:p>
            <a:pPr marL="0" indent="0">
              <a:buNone/>
            </a:pPr>
            <a:endParaRPr lang="ru-RU" sz="2000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Набор заглушек и переходников, использованных во время монтажа.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Приспособления </a:t>
            </a:r>
            <a:r>
              <a:rPr lang="ru-RU" sz="2000" dirty="0"/>
              <a:t>для монтажа/демонтажа </a:t>
            </a:r>
            <a:r>
              <a:rPr lang="ru-RU" sz="2000" dirty="0" smtClean="0"/>
              <a:t>оборудования.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ru-RU" sz="2000" dirty="0" smtClean="0"/>
              <a:t>Запасное вспомогательное оборудование, часто выходящее из строя.</a:t>
            </a:r>
          </a:p>
          <a:p>
            <a:pPr marL="457200" indent="-457200">
              <a:buAutoNum type="arabicParenR"/>
            </a:pPr>
            <a:r>
              <a:rPr lang="ru-RU" sz="2000" dirty="0" err="1" smtClean="0"/>
              <a:t>Юстировочные</a:t>
            </a:r>
            <a:r>
              <a:rPr lang="ru-RU" sz="2000" dirty="0" smtClean="0"/>
              <a:t> приспособления.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Метизы, часто теряющееся оборудование.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Расходные материалы.</a:t>
            </a:r>
            <a:endParaRPr lang="en-US" sz="2000" dirty="0" smtClean="0"/>
          </a:p>
          <a:p>
            <a:endParaRPr lang="ru-RU" sz="1800" dirty="0" smtClean="0"/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46547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создания установки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smtClean="0"/>
              <a:t>Постановка научной задачи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smtClean="0"/>
              <a:t>Ознакомление </a:t>
            </a:r>
            <a:r>
              <a:rPr lang="ru-RU" dirty="0"/>
              <a:t>с </a:t>
            </a:r>
            <a:r>
              <a:rPr lang="ru-RU" dirty="0" smtClean="0"/>
              <a:t>используемыми </a:t>
            </a:r>
            <a:r>
              <a:rPr lang="ru-RU" dirty="0"/>
              <a:t>установками 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ru-RU" dirty="0" smtClean="0"/>
              <a:t>Формирование концепции установки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ru-RU" dirty="0" smtClean="0"/>
              <a:t>Компоновка установки</a:t>
            </a:r>
          </a:p>
          <a:p>
            <a:pPr marL="0" indent="0">
              <a:buNone/>
            </a:pPr>
            <a:r>
              <a:rPr lang="ru-RU" dirty="0" smtClean="0"/>
              <a:t>5. Проект установки</a:t>
            </a:r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en-US" dirty="0" smtClean="0"/>
              <a:t>. </a:t>
            </a:r>
            <a:r>
              <a:rPr lang="ru-RU" dirty="0" smtClean="0"/>
              <a:t>Приобретение оборудования</a:t>
            </a:r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en-US" dirty="0" smtClean="0"/>
              <a:t>. </a:t>
            </a:r>
            <a:r>
              <a:rPr lang="ru-RU" dirty="0" smtClean="0"/>
              <a:t>Монтаж</a:t>
            </a:r>
          </a:p>
          <a:p>
            <a:pPr marL="0" indent="0">
              <a:buNone/>
            </a:pPr>
            <a:r>
              <a:rPr lang="ru-RU" dirty="0" smtClean="0"/>
              <a:t>8</a:t>
            </a:r>
            <a:r>
              <a:rPr lang="en-US" dirty="0" smtClean="0"/>
              <a:t>. </a:t>
            </a:r>
            <a:r>
              <a:rPr lang="ru-RU" dirty="0" smtClean="0"/>
              <a:t>Запуск</a:t>
            </a:r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en-US" dirty="0" smtClean="0"/>
              <a:t>. </a:t>
            </a:r>
            <a:r>
              <a:rPr lang="ru-RU" dirty="0" smtClean="0"/>
              <a:t>Организация рабочего места</a:t>
            </a:r>
          </a:p>
          <a:p>
            <a:pPr marL="0" indent="0">
              <a:buNone/>
            </a:pPr>
            <a:r>
              <a:rPr lang="ru-RU" dirty="0" smtClean="0"/>
              <a:t>10. ЗИП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58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7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1. Постановка научной задачи</a:t>
            </a: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371600"/>
            <a:ext cx="89535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Причины побуждающие к экспериментальному исследованию эффекта.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Несоответствие наблюдаемых фактов картине мира исследователя.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Неполнота картины мира исследователя.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457200" indent="-457200">
              <a:buAutoNum type="arabicParenR"/>
            </a:pPr>
            <a:r>
              <a:rPr lang="ru-RU" sz="2400" dirty="0" smtClean="0"/>
              <a:t>Внешняя постановка задачи.</a:t>
            </a:r>
          </a:p>
          <a:p>
            <a:pPr marL="457200" indent="-457200">
              <a:buAutoNum type="arabicParenR"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Эксперимент базируется на одной практической идее. </a:t>
            </a:r>
          </a:p>
          <a:p>
            <a:pPr marL="0" indent="0">
              <a:buNone/>
            </a:pPr>
            <a:r>
              <a:rPr lang="ru-RU" sz="2400" dirty="0" smtClean="0"/>
              <a:t>Для оригинального эксперимента необходима оригинальная экспериментальная  установка либо оригинальный образец. </a:t>
            </a:r>
          </a:p>
          <a:p>
            <a:pPr marL="0" indent="0">
              <a:buNone/>
            </a:pPr>
            <a:endParaRPr lang="ru-RU" sz="2300" dirty="0" smtClean="0"/>
          </a:p>
          <a:p>
            <a:pPr marL="0" indent="0">
              <a:buNone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680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Ознакомление </a:t>
            </a:r>
            <a:r>
              <a:rPr lang="ru-RU" dirty="0"/>
              <a:t>с </a:t>
            </a:r>
            <a:r>
              <a:rPr lang="ru-RU" dirty="0" smtClean="0"/>
              <a:t>используемыми </a:t>
            </a:r>
            <a:r>
              <a:rPr lang="ru-RU" dirty="0"/>
              <a:t>установками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Ознакомление с литературой</a:t>
            </a:r>
            <a:r>
              <a:rPr lang="en-US" sz="2400" dirty="0" smtClean="0"/>
              <a:t>:</a:t>
            </a:r>
          </a:p>
          <a:p>
            <a:pPr>
              <a:buFontTx/>
              <a:buChar char="-"/>
            </a:pPr>
            <a:r>
              <a:rPr lang="ru-RU" sz="2400" dirty="0" smtClean="0"/>
              <a:t>Книги</a:t>
            </a:r>
          </a:p>
          <a:p>
            <a:pPr>
              <a:buFontTx/>
              <a:buChar char="-"/>
            </a:pPr>
            <a:r>
              <a:rPr lang="ru-RU" sz="2400" dirty="0" smtClean="0"/>
              <a:t>Журналы </a:t>
            </a: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r>
              <a:rPr lang="ru-RU" sz="2400" dirty="0" smtClean="0"/>
              <a:t>Ознакомление с действующими установками</a:t>
            </a:r>
            <a:r>
              <a:rPr lang="en-US" sz="2400" dirty="0" smtClean="0"/>
              <a:t>:</a:t>
            </a:r>
          </a:p>
          <a:p>
            <a:pPr>
              <a:buFontTx/>
              <a:buChar char="-"/>
            </a:pPr>
            <a:r>
              <a:rPr lang="ru-RU" sz="2400" dirty="0" smtClean="0"/>
              <a:t>В институте</a:t>
            </a:r>
          </a:p>
          <a:p>
            <a:pPr>
              <a:buFontTx/>
              <a:buChar char="-"/>
            </a:pPr>
            <a:r>
              <a:rPr lang="ru-RU" sz="2400" dirty="0" smtClean="0"/>
              <a:t>В командировках в других </a:t>
            </a:r>
            <a:r>
              <a:rPr lang="ru-RU" sz="2400" dirty="0" smtClean="0"/>
              <a:t>организациях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r>
              <a:rPr lang="ru-RU" sz="2400" dirty="0" smtClean="0"/>
              <a:t>Ознакомление </a:t>
            </a:r>
            <a:r>
              <a:rPr lang="ru-RU" sz="2400" dirty="0" smtClean="0"/>
              <a:t>с ранее используемым оборудованием</a:t>
            </a:r>
            <a:endParaRPr lang="en-US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6200" y="6410173"/>
            <a:ext cx="91440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Наибольший эффект – изучение нерабочего оборудования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69584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697" y="-152400"/>
            <a:ext cx="8229600" cy="957943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3. Формирование концепции установки</a:t>
            </a:r>
            <a:endParaRPr lang="en-US" sz="40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28600" y="990600"/>
            <a:ext cx="5181600" cy="518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1) Разработать перечень каналов с которыми необходимо работать для всестороннего исследования эффекта. Этими каналами могут быть</a:t>
            </a:r>
            <a:r>
              <a:rPr lang="en-US" sz="2400" dirty="0" smtClean="0"/>
              <a:t>:</a:t>
            </a:r>
            <a:r>
              <a:rPr lang="ru-RU" sz="2400" dirty="0" smtClean="0"/>
              <a:t> вакуум, электрическое поле, магнитное поле, лазеры, оптика, СВЧ, механические усилия, низкие температуры.</a:t>
            </a:r>
          </a:p>
          <a:p>
            <a:pPr marL="0" indent="0">
              <a:buNone/>
            </a:pPr>
            <a:r>
              <a:rPr lang="ru-RU" sz="2400" dirty="0" smtClean="0"/>
              <a:t>2) Выбрать минимум необходимых каналов. Первоначально установка должна дать результат с минимальными усилиями.</a:t>
            </a:r>
          </a:p>
          <a:p>
            <a:pPr marL="0" indent="0">
              <a:buNone/>
            </a:pPr>
            <a:r>
              <a:rPr lang="ru-RU" sz="2400" dirty="0" smtClean="0"/>
              <a:t>3) Оставить заготовки под другие каналы.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endParaRPr lang="ru-RU" sz="1800" dirty="0" smtClean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6200" y="6410173"/>
            <a:ext cx="91440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Важен баланс, установка должна быть не слишком универсальна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865136" y="5181600"/>
            <a:ext cx="2530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Конфигурация гусеница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408" y="990600"/>
            <a:ext cx="2911958" cy="40708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867400" y="2841367"/>
            <a:ext cx="2308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Конфигурация звезда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2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44487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4.1 Компоновка</a:t>
            </a:r>
            <a:r>
              <a:rPr lang="en-US" sz="4000" dirty="0" smtClean="0"/>
              <a:t>: </a:t>
            </a:r>
            <a:r>
              <a:rPr lang="ru-RU" sz="4000" dirty="0" smtClean="0"/>
              <a:t>общие принципы </a:t>
            </a:r>
            <a:endParaRPr lang="ru-RU" sz="4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6200" y="6431945"/>
            <a:ext cx="89916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Рама является скелетом установки</a:t>
            </a:r>
            <a:endParaRPr lang="ru-RU" sz="1800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52400" y="838199"/>
            <a:ext cx="8915400" cy="5593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Сначала компонуется основное оборудование. </a:t>
            </a:r>
            <a:r>
              <a:rPr lang="ru-RU" sz="2000" dirty="0"/>
              <a:t>Основное оборудование – самое тяжелое либо объемное. Как правило это вакуум, механические приводы, магниты.</a:t>
            </a:r>
          </a:p>
          <a:p>
            <a:r>
              <a:rPr lang="ru-RU" sz="2000" dirty="0"/>
              <a:t>Увязка остального оборудования относительно основного. </a:t>
            </a:r>
          </a:p>
          <a:p>
            <a:r>
              <a:rPr lang="ru-RU" sz="2000" dirty="0" smtClean="0"/>
              <a:t>Чем оборудование тяжелее и </a:t>
            </a:r>
            <a:r>
              <a:rPr lang="en-US" sz="2000" dirty="0" smtClean="0"/>
              <a:t>“</a:t>
            </a:r>
            <a:r>
              <a:rPr lang="ru-RU" sz="2000" dirty="0" smtClean="0"/>
              <a:t>грязнее</a:t>
            </a:r>
            <a:r>
              <a:rPr lang="en-US" sz="2000" dirty="0" smtClean="0"/>
              <a:t>”</a:t>
            </a:r>
            <a:r>
              <a:rPr lang="ru-RU" sz="2000" dirty="0" smtClean="0"/>
              <a:t> тем оно располагается ниже.</a:t>
            </a:r>
          </a:p>
          <a:p>
            <a:r>
              <a:rPr lang="ru-RU" sz="2000" dirty="0" smtClean="0"/>
              <a:t>Чем холоднее оборудование тем оно располагается ниже.</a:t>
            </a:r>
          </a:p>
          <a:p>
            <a:r>
              <a:rPr lang="ru-RU" sz="2000" dirty="0" smtClean="0"/>
              <a:t>Основное операционное оборудование располагается на уровне стола (0,8м).</a:t>
            </a:r>
          </a:p>
          <a:p>
            <a:r>
              <a:rPr lang="ru-RU" sz="2000" dirty="0" smtClean="0"/>
              <a:t>Необходимо свободное </a:t>
            </a:r>
            <a:r>
              <a:rPr lang="ru-RU" sz="2000" dirty="0"/>
              <a:t>место для </a:t>
            </a:r>
            <a:r>
              <a:rPr lang="ru-RU" sz="2000" dirty="0" smtClean="0"/>
              <a:t>доступа к оборудованию с боков (1м).</a:t>
            </a:r>
            <a:endParaRPr lang="en-US" sz="2000" dirty="0"/>
          </a:p>
          <a:p>
            <a:r>
              <a:rPr lang="ru-RU" sz="2000" dirty="0" smtClean="0"/>
              <a:t>Должна быть возможность </a:t>
            </a:r>
            <a:r>
              <a:rPr lang="ru-RU" sz="2000" dirty="0"/>
              <a:t>стоять на основных поверхностях.</a:t>
            </a:r>
          </a:p>
          <a:p>
            <a:r>
              <a:rPr lang="ru-RU" sz="2000" dirty="0" smtClean="0"/>
              <a:t>Необходимо учитывать возможное опрокидывание оборудования.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Рама</a:t>
            </a:r>
            <a:r>
              <a:rPr lang="en-US" sz="2000" dirty="0" smtClean="0"/>
              <a:t>:</a:t>
            </a:r>
            <a:r>
              <a:rPr lang="ru-RU" sz="2000" dirty="0" smtClean="0"/>
              <a:t> пространственная сварная конструкция из труб, как наиболее жесткая и легкая. Материал – сталь3. Предусмотреть колесики и опоры для вывешивания рамы.</a:t>
            </a:r>
          </a:p>
        </p:txBody>
      </p:sp>
    </p:spTree>
    <p:extLst>
      <p:ext uri="{BB962C8B-B14F-4D97-AF65-F5344CB8AC3E}">
        <p14:creationId xmlns:p14="http://schemas.microsoft.com/office/powerpoint/2010/main" val="218471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5794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4.2 </a:t>
            </a:r>
            <a:r>
              <a:rPr lang="ru-RU" sz="4000" dirty="0"/>
              <a:t>Компоновка</a:t>
            </a:r>
            <a:r>
              <a:rPr lang="ru-RU" sz="4000" dirty="0" smtClean="0"/>
              <a:t>: механика</a:t>
            </a:r>
            <a:endParaRPr lang="en-US" sz="40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Механические привода – массивное, вибрирующее оборудование   </a:t>
            </a:r>
          </a:p>
          <a:p>
            <a:endParaRPr lang="ru-RU" sz="1800" dirty="0" smtClean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0" y="609600"/>
            <a:ext cx="6096000" cy="5822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Виды приводов механических устройств</a:t>
            </a:r>
            <a:r>
              <a:rPr lang="en-US" sz="2000" dirty="0" smtClean="0"/>
              <a:t>:</a:t>
            </a:r>
            <a:endParaRPr lang="ru-RU" sz="2000" dirty="0"/>
          </a:p>
          <a:p>
            <a:r>
              <a:rPr lang="ru-RU" sz="2000" dirty="0" smtClean="0"/>
              <a:t>Электропривод – удобен, малое усилие при </a:t>
            </a:r>
            <a:r>
              <a:rPr lang="ru-RU" sz="2000" dirty="0" err="1" smtClean="0"/>
              <a:t>трогании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Гидропривод – очень большие усилия, медленный. Уплотнения, утечки  масла. </a:t>
            </a:r>
            <a:r>
              <a:rPr lang="ru-RU" sz="2000" dirty="0" err="1" smtClean="0"/>
              <a:t>Пожароопасен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Пневмопривод</a:t>
            </a:r>
            <a:r>
              <a:rPr lang="ru-RU" sz="2000" dirty="0" smtClean="0"/>
              <a:t> – очень быстр, средние усилия. Уплотнения, утечки воздуха.</a:t>
            </a:r>
            <a:endParaRPr lang="ru-RU" sz="2000" dirty="0"/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000" dirty="0" smtClean="0"/>
              <a:t>Свойства</a:t>
            </a:r>
            <a:r>
              <a:rPr lang="en-US" sz="2000" dirty="0"/>
              <a:t>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1) Массивные конструкции, массивные </a:t>
            </a:r>
            <a:r>
              <a:rPr lang="ru-RU" sz="2000" dirty="0" smtClean="0"/>
              <a:t>рамы.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2) Материал – </a:t>
            </a:r>
            <a:r>
              <a:rPr lang="ru-RU" sz="2000" dirty="0" err="1"/>
              <a:t>спецстали</a:t>
            </a:r>
            <a:r>
              <a:rPr lang="ru-RU" sz="2000" dirty="0"/>
              <a:t>, могут </a:t>
            </a:r>
            <a:r>
              <a:rPr lang="ru-RU" sz="2000" dirty="0" smtClean="0"/>
              <a:t>ржаветь.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3) Прецизионная механика - боится ударов.</a:t>
            </a:r>
          </a:p>
          <a:p>
            <a:pPr marL="0" indent="0">
              <a:buNone/>
            </a:pPr>
            <a:r>
              <a:rPr lang="ru-RU" sz="2000" dirty="0"/>
              <a:t>4) Медленные </a:t>
            </a:r>
            <a:r>
              <a:rPr lang="ru-RU" sz="2000" dirty="0" smtClean="0"/>
              <a:t>перемещения, большие усилия.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5) </a:t>
            </a:r>
            <a:r>
              <a:rPr lang="ru-RU" sz="2000" dirty="0"/>
              <a:t>Склонность к вибрациям.</a:t>
            </a:r>
          </a:p>
          <a:p>
            <a:pPr marL="0" indent="0">
              <a:buNone/>
            </a:pPr>
            <a:r>
              <a:rPr lang="ru-RU" sz="2000" dirty="0" smtClean="0"/>
              <a:t>6) </a:t>
            </a:r>
            <a:r>
              <a:rPr lang="ru-RU" sz="2000" dirty="0"/>
              <a:t>Характерен износ, необходима </a:t>
            </a:r>
            <a:r>
              <a:rPr lang="ru-RU" sz="2000" dirty="0" smtClean="0"/>
              <a:t>смазка.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7) Оборудование </a:t>
            </a:r>
            <a:r>
              <a:rPr lang="en-US" sz="2000" dirty="0" smtClean="0"/>
              <a:t>“</a:t>
            </a:r>
            <a:r>
              <a:rPr lang="ru-RU" sz="2000" dirty="0" smtClean="0"/>
              <a:t>грязное</a:t>
            </a:r>
            <a:r>
              <a:rPr lang="en-US" sz="2000" dirty="0" smtClean="0"/>
              <a:t>”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>
              <a:buNone/>
            </a:pPr>
            <a:endParaRPr lang="ru-RU" sz="1800" dirty="0" smtClean="0"/>
          </a:p>
        </p:txBody>
      </p:sp>
      <p:pic>
        <p:nvPicPr>
          <p:cNvPr id="45111" name="Pictur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761" y="609600"/>
            <a:ext cx="3249386" cy="324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995" y="4038600"/>
            <a:ext cx="386500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0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3400" y="0"/>
            <a:ext cx="8229600" cy="95794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dirty="0" smtClean="0"/>
              <a:t>4.2 </a:t>
            </a:r>
            <a:r>
              <a:rPr lang="ru-RU" sz="4000" dirty="0"/>
              <a:t>Компоновка</a:t>
            </a:r>
            <a:r>
              <a:rPr lang="ru-RU" sz="4000" dirty="0" smtClean="0"/>
              <a:t>:</a:t>
            </a:r>
            <a:r>
              <a:rPr lang="en-US" sz="4000" dirty="0" smtClean="0"/>
              <a:t> </a:t>
            </a:r>
            <a:r>
              <a:rPr lang="ru-RU" sz="4000" dirty="0">
                <a:latin typeface="+mj-lt"/>
                <a:ea typeface="+mj-ea"/>
                <a:cs typeface="+mj-cs"/>
              </a:rPr>
              <a:t>в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акуум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673281"/>
            <a:ext cx="6553200" cy="5651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/>
              <a:t>Виды вакуумных насосов</a:t>
            </a:r>
            <a:r>
              <a:rPr lang="en-US" sz="2000" dirty="0" smtClean="0"/>
              <a:t>:</a:t>
            </a:r>
          </a:p>
          <a:p>
            <a:r>
              <a:rPr lang="ru-RU" sz="2000" dirty="0" smtClean="0"/>
              <a:t>Сверхвысокий вакуум </a:t>
            </a:r>
            <a:r>
              <a:rPr lang="ru-RU" sz="2000" dirty="0"/>
              <a:t>– </a:t>
            </a:r>
            <a:r>
              <a:rPr lang="ru-RU" sz="2000" dirty="0" smtClean="0"/>
              <a:t>НМД, разрядные.</a:t>
            </a:r>
            <a:endParaRPr lang="ru-RU" sz="2000" dirty="0"/>
          </a:p>
          <a:p>
            <a:r>
              <a:rPr lang="ru-RU" sz="2000" dirty="0" smtClean="0"/>
              <a:t>Высокий вакуум </a:t>
            </a:r>
            <a:r>
              <a:rPr lang="ru-RU" sz="2000" dirty="0"/>
              <a:t>– турбины, </a:t>
            </a:r>
            <a:r>
              <a:rPr lang="ru-RU" sz="2000" dirty="0" smtClean="0"/>
              <a:t>паромасляные.</a:t>
            </a:r>
            <a:endParaRPr lang="ru-RU" sz="2000" dirty="0"/>
          </a:p>
          <a:p>
            <a:r>
              <a:rPr lang="ru-RU" sz="2000" dirty="0" smtClean="0"/>
              <a:t>Форвакуум – механические насосы, эжекторы.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Свойства</a:t>
            </a:r>
            <a:r>
              <a:rPr lang="en-US" sz="2000" dirty="0" smtClean="0"/>
              <a:t>: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Массивные объемные корпуса.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Материал – нержавеющая сталь, 12Х18Н10Т.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/>
              <a:t>Уплотнения металл/резина с большими усилиями затяжки. Многоболтовые фланцы</a:t>
            </a:r>
            <a:r>
              <a:rPr lang="ru-RU" sz="20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/>
              <a:t>Постоянные течи, остаточное </a:t>
            </a:r>
            <a:r>
              <a:rPr lang="ru-RU" sz="2000" dirty="0" err="1"/>
              <a:t>газовыделение</a:t>
            </a:r>
            <a:r>
              <a:rPr lang="ru-RU" sz="2000" dirty="0"/>
              <a:t>. </a:t>
            </a:r>
            <a:r>
              <a:rPr lang="ru-RU" sz="2000" dirty="0" smtClean="0"/>
              <a:t>Необходима возможность секционирования </a:t>
            </a:r>
            <a:r>
              <a:rPr lang="ru-RU" sz="2000" dirty="0"/>
              <a:t>вакуумной системы</a:t>
            </a:r>
            <a:r>
              <a:rPr lang="ru-RU" sz="20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/>
              <a:t>Проблемы точного измерения вакуума.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Боится </a:t>
            </a:r>
            <a:r>
              <a:rPr lang="ru-RU" sz="2000" dirty="0"/>
              <a:t>грязи/пыли в объеме. Оборудование </a:t>
            </a:r>
            <a:r>
              <a:rPr lang="en-US" sz="2000" dirty="0"/>
              <a:t>“</a:t>
            </a:r>
            <a:r>
              <a:rPr lang="ru-RU" sz="2000" dirty="0"/>
              <a:t>чистое</a:t>
            </a:r>
            <a:r>
              <a:rPr lang="en-US" sz="2000" dirty="0"/>
              <a:t>”</a:t>
            </a:r>
            <a:r>
              <a:rPr lang="ru-RU" sz="2000" dirty="0"/>
              <a:t>.</a:t>
            </a:r>
          </a:p>
          <a:p>
            <a:endParaRPr lang="ru-RU" sz="1800" dirty="0" smtClean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Вакуумная часть зачастую определяет объем установки  </a:t>
            </a:r>
          </a:p>
          <a:p>
            <a:endParaRPr lang="ru-RU" sz="1800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994" y="998220"/>
            <a:ext cx="2233006" cy="464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8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4306"/>
            <a:ext cx="91440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4.4 </a:t>
            </a:r>
            <a:r>
              <a:rPr lang="ru-RU" dirty="0"/>
              <a:t>Компоновка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гидравлика/пневматика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39" y="3306081"/>
            <a:ext cx="8884521" cy="33292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spc="-100" dirty="0" smtClean="0"/>
              <a:t>Свойства</a:t>
            </a:r>
            <a:r>
              <a:rPr lang="en-US" sz="2000" spc="-100" dirty="0" smtClean="0"/>
              <a:t>:</a:t>
            </a:r>
            <a:endParaRPr lang="ru-RU" sz="2000" spc="-100" dirty="0" smtClean="0"/>
          </a:p>
          <a:p>
            <a:pPr>
              <a:buFont typeface="Arial" panose="020B0604020202020204" pitchFamily="34" charset="0"/>
              <a:buAutoNum type="arabicParenR"/>
            </a:pPr>
            <a:r>
              <a:rPr lang="ru-RU" sz="2000" spc="-100" dirty="0" smtClean="0"/>
              <a:t>Массивное толстостенное оборудование, </a:t>
            </a:r>
            <a:r>
              <a:rPr lang="ru-RU" sz="2000" spc="-100" dirty="0"/>
              <a:t>необходим расчет </a:t>
            </a:r>
            <a:r>
              <a:rPr lang="ru-RU" sz="2000" spc="-100" dirty="0" smtClean="0"/>
              <a:t>корпусов, используются многоболтовые толстые фланцы. </a:t>
            </a:r>
          </a:p>
          <a:p>
            <a:pPr>
              <a:buAutoNum type="arabicParenR"/>
            </a:pPr>
            <a:r>
              <a:rPr lang="ru-RU" sz="2000" spc="-100" dirty="0" smtClean="0"/>
              <a:t>Материал</a:t>
            </a:r>
            <a:r>
              <a:rPr lang="en-US" sz="2000" spc="-100" dirty="0" smtClean="0"/>
              <a:t> - </a:t>
            </a:r>
            <a:r>
              <a:rPr lang="ru-RU" sz="2000" spc="-100" dirty="0"/>
              <a:t>легированные </a:t>
            </a:r>
            <a:r>
              <a:rPr lang="ru-RU" sz="2000" spc="-100" dirty="0" smtClean="0"/>
              <a:t>стали (пушечные), </a:t>
            </a:r>
            <a:r>
              <a:rPr lang="ru-RU" sz="2000" spc="-100" dirty="0"/>
              <a:t>красная </a:t>
            </a:r>
            <a:r>
              <a:rPr lang="ru-RU" sz="2000" spc="-100" dirty="0" smtClean="0"/>
              <a:t>медь.</a:t>
            </a:r>
          </a:p>
          <a:p>
            <a:pPr>
              <a:buAutoNum type="arabicParenR"/>
            </a:pPr>
            <a:r>
              <a:rPr lang="ru-RU" sz="2000" spc="-100" dirty="0" smtClean="0"/>
              <a:t>Толстостенные трубы и объемы, спецарматура, конусные резьбы.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ru-RU" sz="2000" spc="-100" dirty="0" smtClean="0"/>
              <a:t>Рабочие тела</a:t>
            </a:r>
            <a:r>
              <a:rPr lang="en-US" sz="2000" spc="-100" dirty="0" smtClean="0"/>
              <a:t>:</a:t>
            </a:r>
            <a:r>
              <a:rPr lang="ru-RU" sz="2000" spc="-100" dirty="0" smtClean="0"/>
              <a:t> </a:t>
            </a:r>
            <a:r>
              <a:rPr lang="ru-RU" sz="2000" spc="-100" dirty="0"/>
              <a:t>азот, аргон, масла, силиконовые масла. Опасны – водород, гелий, ртуть.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ru-RU" sz="2000" spc="-100" dirty="0" smtClean="0"/>
              <a:t>При высоких давлениях рабочее тело может разрушить стенки</a:t>
            </a:r>
            <a:r>
              <a:rPr lang="ru-RU" sz="2000" spc="-100" dirty="0"/>
              <a:t>. </a:t>
            </a:r>
            <a:endParaRPr lang="ru-RU" sz="2000" spc="-100" dirty="0" smtClean="0"/>
          </a:p>
          <a:p>
            <a:pPr>
              <a:buFont typeface="Arial" panose="020B0604020202020204" pitchFamily="34" charset="0"/>
              <a:buAutoNum type="arabicParenR"/>
            </a:pPr>
            <a:r>
              <a:rPr lang="ru-RU" sz="2000" spc="-100" dirty="0" smtClean="0"/>
              <a:t>Внимание </a:t>
            </a:r>
            <a:r>
              <a:rPr lang="ru-RU" sz="2000" spc="-100" dirty="0"/>
              <a:t>к манометрам.</a:t>
            </a:r>
          </a:p>
          <a:p>
            <a:pPr>
              <a:buAutoNum type="arabicParenR"/>
            </a:pPr>
            <a:r>
              <a:rPr lang="ru-RU" sz="2000" spc="-100" dirty="0" smtClean="0"/>
              <a:t>Предохранительные клапан</a:t>
            </a:r>
            <a:r>
              <a:rPr lang="ru-RU" sz="2000" spc="-100" dirty="0"/>
              <a:t>ы</a:t>
            </a:r>
            <a:r>
              <a:rPr lang="ru-RU" sz="2000" spc="-100" dirty="0" smtClean="0"/>
              <a:t>, использование </a:t>
            </a:r>
            <a:r>
              <a:rPr lang="ru-RU" sz="2000" spc="-100" dirty="0" err="1" smtClean="0"/>
              <a:t>бронекабин</a:t>
            </a:r>
            <a:r>
              <a:rPr lang="ru-RU" sz="2000" spc="-100" dirty="0" smtClean="0"/>
              <a:t>.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6200" y="6432550"/>
            <a:ext cx="9067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Массивное, опасное оборудование. </a:t>
            </a:r>
          </a:p>
          <a:p>
            <a:endParaRPr lang="ru-RU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09600"/>
            <a:ext cx="5715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" y="685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Виды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Гидравлика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(</a:t>
            </a:r>
            <a:r>
              <a:rPr lang="ru-RU" sz="2000" dirty="0"/>
              <a:t>насосы, пневматика, нагрев)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Пневматика 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 (</a:t>
            </a:r>
            <a:r>
              <a:rPr lang="ru-RU" sz="2000" dirty="0"/>
              <a:t>баллоны, нагрев)</a:t>
            </a:r>
          </a:p>
        </p:txBody>
      </p:sp>
    </p:spTree>
    <p:extLst>
      <p:ext uri="{BB962C8B-B14F-4D97-AF65-F5344CB8AC3E}">
        <p14:creationId xmlns:p14="http://schemas.microsoft.com/office/powerpoint/2010/main" val="1614456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29207</TotalTime>
  <Words>1554</Words>
  <Application>Microsoft Office PowerPoint</Application>
  <PresentationFormat>Экран (4:3)</PresentationFormat>
  <Paragraphs>235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Основы конструирования научно-исследовательских установок</vt:lpstr>
      <vt:lpstr>Последовательность создания установки</vt:lpstr>
      <vt:lpstr>1. Постановка научной задачи</vt:lpstr>
      <vt:lpstr>2. Ознакомление с используемыми установками</vt:lpstr>
      <vt:lpstr>3. Формирование концепции установки</vt:lpstr>
      <vt:lpstr>Презентация PowerPoint</vt:lpstr>
      <vt:lpstr>4.2 Компоновка: механика</vt:lpstr>
      <vt:lpstr>Презентация PowerPoint</vt:lpstr>
      <vt:lpstr>4.4 Компоновка: гидравлика/пневматика</vt:lpstr>
      <vt:lpstr>4.5 Компоновка: оптика</vt:lpstr>
      <vt:lpstr>Презентация PowerPoint</vt:lpstr>
      <vt:lpstr>Презентация PowerPoint</vt:lpstr>
      <vt:lpstr>Презентация PowerPoint</vt:lpstr>
      <vt:lpstr>5. Составление проекта установки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Нечай Андрей Николаевич</dc:creator>
  <cp:lastModifiedBy>Нечай Андрей Николаевич</cp:lastModifiedBy>
  <cp:revision>374</cp:revision>
  <dcterms:created xsi:type="dcterms:W3CDTF">2016-09-19T06:40:25Z</dcterms:created>
  <dcterms:modified xsi:type="dcterms:W3CDTF">2019-11-14T11:29:41Z</dcterms:modified>
</cp:coreProperties>
</file>