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2" r:id="rId4"/>
    <p:sldId id="283" r:id="rId5"/>
    <p:sldId id="331" r:id="rId6"/>
    <p:sldId id="284" r:id="rId7"/>
    <p:sldId id="335" r:id="rId8"/>
    <p:sldId id="334" r:id="rId9"/>
    <p:sldId id="285" r:id="rId10"/>
    <p:sldId id="333" r:id="rId11"/>
    <p:sldId id="318" r:id="rId12"/>
    <p:sldId id="303" r:id="rId13"/>
    <p:sldId id="286" r:id="rId14"/>
    <p:sldId id="304" r:id="rId15"/>
    <p:sldId id="290" r:id="rId16"/>
    <p:sldId id="336" r:id="rId17"/>
    <p:sldId id="332" r:id="rId18"/>
    <p:sldId id="298" r:id="rId19"/>
    <p:sldId id="337" r:id="rId20"/>
    <p:sldId id="314" r:id="rId21"/>
    <p:sldId id="307" r:id="rId22"/>
    <p:sldId id="313" r:id="rId23"/>
    <p:sldId id="312" r:id="rId24"/>
    <p:sldId id="309" r:id="rId25"/>
    <p:sldId id="310" r:id="rId26"/>
    <p:sldId id="324" r:id="rId27"/>
    <p:sldId id="323" r:id="rId28"/>
    <p:sldId id="325" r:id="rId29"/>
    <p:sldId id="319" r:id="rId30"/>
    <p:sldId id="326" r:id="rId31"/>
    <p:sldId id="321" r:id="rId32"/>
    <p:sldId id="329" r:id="rId33"/>
    <p:sldId id="330" r:id="rId34"/>
    <p:sldId id="287" r:id="rId35"/>
    <p:sldId id="322" r:id="rId36"/>
    <p:sldId id="31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 showGuides="1">
      <p:cViewPr>
        <p:scale>
          <a:sx n="80" d="100"/>
          <a:sy n="80" d="100"/>
        </p:scale>
        <p:origin x="-1742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8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5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2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2BEB-170C-4FF0-9A52-5D239BD0FCEE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3677-08ED-4438-87C1-FF239B80D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Основы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криохимии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343400"/>
            <a:ext cx="6400800" cy="20574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Нечай</a:t>
            </a:r>
            <a:r>
              <a:rPr lang="ru-RU" sz="2400" dirty="0" smtClean="0">
                <a:solidFill>
                  <a:srgbClr val="FF0000"/>
                </a:solidFill>
              </a:rPr>
              <a:t> А.Н.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ИФМ РАН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Нижний Новгород, 2020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DED43AA-5263-4766-ACAA-4F59C9A5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4563"/>
            <a:ext cx="1619754" cy="80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8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09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15" y="-1524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Молекулярное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туннелирование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572" y="4424470"/>
            <a:ext cx="3810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rgbClr val="00B050"/>
                </a:solidFill>
              </a:rPr>
              <a:t>Температура, характерная для туннельных переходов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2000" y="5211565"/>
                <a:ext cx="3276600" cy="1046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𝑇𝑡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ru-RU" sz="2400" i="1">
                                  <a:latin typeface="Cambria Math"/>
                                </a:rPr>
                                <m:t>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Б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ru-RU" sz="2400" i="1">
                              <a:latin typeface="Cambria Math"/>
                            </a:rPr>
                            <m:t>𝐸</m:t>
                          </m:r>
                          <m:r>
                            <a:rPr lang="ru-RU" sz="2400" i="1">
                              <a:latin typeface="Cambria Math"/>
                            </a:rPr>
                            <m:t>/</m:t>
                          </m:r>
                          <m:r>
                            <a:rPr lang="ru-RU" sz="2400" i="1">
                              <a:latin typeface="Cambria Math"/>
                            </a:rPr>
                            <m:t>𝑚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11565"/>
                <a:ext cx="3276600" cy="1046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5029200" y="4191000"/>
            <a:ext cx="3956566" cy="238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При характерных для химии значений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E=1</a:t>
            </a:r>
            <a:r>
              <a:rPr lang="ru-RU" dirty="0" smtClean="0"/>
              <a:t>эВ и </a:t>
            </a:r>
            <a:r>
              <a:rPr lang="en-US" dirty="0" smtClean="0"/>
              <a:t>d</a:t>
            </a:r>
            <a:r>
              <a:rPr lang="ru-RU" dirty="0" smtClean="0"/>
              <a:t>=1А получаем температуру </a:t>
            </a:r>
          </a:p>
          <a:p>
            <a:pPr>
              <a:lnSpc>
                <a:spcPct val="90000"/>
              </a:lnSpc>
            </a:pPr>
            <a:r>
              <a:rPr lang="ru-RU" dirty="0" err="1" smtClean="0"/>
              <a:t>туннелирования</a:t>
            </a:r>
            <a:r>
              <a:rPr lang="en-US" dirty="0" smtClean="0"/>
              <a:t>: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en-US" sz="5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Для электрона</a:t>
            </a:r>
            <a:r>
              <a:rPr lang="en-US" sz="2000" dirty="0" smtClean="0"/>
              <a:t>  </a:t>
            </a:r>
            <a:r>
              <a:rPr lang="ru-RU" sz="2000" dirty="0" smtClean="0"/>
              <a:t>- </a:t>
            </a:r>
            <a:r>
              <a:rPr lang="en-US" sz="2000" dirty="0" smtClean="0"/>
              <a:t>13600K</a:t>
            </a:r>
            <a:r>
              <a:rPr lang="ru-RU" sz="20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Д</a:t>
            </a:r>
            <a:r>
              <a:rPr lang="ru-RU" sz="2000" dirty="0" smtClean="0"/>
              <a:t>ля водорода </a:t>
            </a:r>
            <a:r>
              <a:rPr lang="en-US" sz="2000" dirty="0" smtClean="0"/>
              <a:t>   </a:t>
            </a:r>
            <a:r>
              <a:rPr lang="ru-RU" sz="2000" dirty="0" smtClean="0"/>
              <a:t>- 320К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Для дейтерия </a:t>
            </a:r>
            <a:r>
              <a:rPr lang="en-US" sz="2000" dirty="0" smtClean="0"/>
              <a:t>   </a:t>
            </a:r>
            <a:r>
              <a:rPr lang="ru-RU" sz="2000" dirty="0" smtClean="0"/>
              <a:t>- 240</a:t>
            </a:r>
            <a:r>
              <a:rPr lang="en-US" sz="2000" dirty="0" smtClean="0"/>
              <a:t>K</a:t>
            </a: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Ацетилен С2Н2</a:t>
            </a:r>
            <a:r>
              <a:rPr lang="en-US" sz="2000" dirty="0" smtClean="0"/>
              <a:t> </a:t>
            </a:r>
            <a:r>
              <a:rPr lang="ru-RU" sz="2000" dirty="0" smtClean="0"/>
              <a:t> - 62К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С4Н4 </a:t>
            </a:r>
            <a:r>
              <a:rPr lang="en-US" sz="2000" dirty="0" smtClean="0"/>
              <a:t>                   </a:t>
            </a:r>
            <a:r>
              <a:rPr lang="ru-RU" sz="2000" dirty="0" smtClean="0"/>
              <a:t>– 44К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С10Н10 </a:t>
            </a:r>
            <a:r>
              <a:rPr lang="en-US" sz="2000" dirty="0" smtClean="0"/>
              <a:t>               </a:t>
            </a:r>
            <a:r>
              <a:rPr lang="ru-RU" sz="2000" dirty="0" smtClean="0"/>
              <a:t>– 28К</a:t>
            </a:r>
            <a:endParaRPr lang="en-US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339" y="6477000"/>
            <a:ext cx="908336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Гольданский В. И. Явление квантового низкотемпературного предела скорости химических реакций //Успехи химии. – 1975. – Т. 44. – №. 12. – С. 2121-2149.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6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</a:rPr>
              <a:t>Туннелирование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5181600"/>
            <a:ext cx="9045166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Причины химических реакций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при криогенных температурах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  <a:endParaRPr lang="ru-RU" sz="2400" b="1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 Чистое </a:t>
            </a:r>
            <a:r>
              <a:rPr lang="ru-RU" sz="2400" dirty="0" err="1" smtClean="0"/>
              <a:t>туннелирование</a:t>
            </a:r>
            <a:endParaRPr lang="ru-RU" sz="24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 Съедание барьера за счет молекулярного перемещения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/>
              <a:t> </a:t>
            </a:r>
            <a:r>
              <a:rPr lang="ru-RU" sz="2400" dirty="0" err="1" smtClean="0"/>
              <a:t>Туннелирование</a:t>
            </a:r>
            <a:r>
              <a:rPr lang="ru-RU" sz="2400" dirty="0" smtClean="0"/>
              <a:t> по кристаллу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63046" b="8454"/>
          <a:stretch/>
        </p:blipFill>
        <p:spPr bwMode="auto">
          <a:xfrm>
            <a:off x="4598475" y="508754"/>
            <a:ext cx="4536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8279"/>
            <a:ext cx="47244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Температурная зависимость </a:t>
            </a:r>
            <a:r>
              <a:rPr lang="en-US" sz="2200" dirty="0" smtClean="0"/>
              <a:t>K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надбарьерных</a:t>
            </a:r>
            <a:r>
              <a:rPr lang="ru-RU" sz="2200" dirty="0" smtClean="0"/>
              <a:t> переходов (1</a:t>
            </a:r>
            <a:r>
              <a:rPr lang="en-US" sz="2200" baseline="30000" dirty="0" smtClean="0"/>
              <a:t>I</a:t>
            </a:r>
            <a:r>
              <a:rPr lang="ru-RU" sz="2200" dirty="0" smtClean="0"/>
              <a:t>, 2</a:t>
            </a:r>
            <a:r>
              <a:rPr lang="en-US" sz="2200" baseline="30000" dirty="0"/>
              <a:t>I</a:t>
            </a:r>
            <a:r>
              <a:rPr lang="ru-RU" sz="2200" dirty="0" smtClean="0"/>
              <a:t> )</a:t>
            </a:r>
            <a:r>
              <a:rPr lang="en-US" sz="2200" dirty="0"/>
              <a:t>;</a:t>
            </a:r>
            <a:r>
              <a:rPr lang="ru-RU" sz="2200" dirty="0" smtClean="0"/>
              <a:t>  для </a:t>
            </a:r>
            <a:r>
              <a:rPr lang="ru-RU" sz="2200" dirty="0" err="1" smtClean="0"/>
              <a:t>туннелирования</a:t>
            </a:r>
            <a:r>
              <a:rPr lang="ru-RU" sz="2200" dirty="0" smtClean="0"/>
              <a:t>  сквозь </a:t>
            </a:r>
            <a:r>
              <a:rPr lang="ru-RU" sz="2200" dirty="0" err="1" smtClean="0"/>
              <a:t>эккартовский</a:t>
            </a:r>
            <a:r>
              <a:rPr lang="ru-RU" sz="2200" dirty="0" smtClean="0"/>
              <a:t> барьер(1</a:t>
            </a:r>
            <a:r>
              <a:rPr lang="en-US" sz="2200" baseline="30000" dirty="0" smtClean="0"/>
              <a:t>II</a:t>
            </a:r>
            <a:r>
              <a:rPr lang="ru-RU" sz="2200" dirty="0" smtClean="0"/>
              <a:t>, 2</a:t>
            </a:r>
            <a:r>
              <a:rPr lang="en-US" sz="2200" baseline="30000" dirty="0" smtClean="0"/>
              <a:t>II</a:t>
            </a:r>
            <a:r>
              <a:rPr lang="ru-RU" sz="2200" dirty="0" smtClean="0"/>
              <a:t> ), параболический барьер </a:t>
            </a:r>
            <a:r>
              <a:rPr lang="ru-RU" sz="2200" dirty="0"/>
              <a:t>(</a:t>
            </a:r>
            <a:r>
              <a:rPr lang="ru-RU" sz="2200" dirty="0" smtClean="0"/>
              <a:t>1</a:t>
            </a:r>
            <a:r>
              <a:rPr lang="en-US" sz="2200" baseline="30000" dirty="0" smtClean="0"/>
              <a:t>III</a:t>
            </a:r>
            <a:r>
              <a:rPr lang="ru-RU" sz="2200" dirty="0" smtClean="0"/>
              <a:t>, 2</a:t>
            </a:r>
            <a:r>
              <a:rPr lang="en-US" sz="2200" baseline="30000" dirty="0" smtClean="0"/>
              <a:t>III</a:t>
            </a:r>
            <a:r>
              <a:rPr lang="ru-RU" sz="2200" dirty="0" smtClean="0"/>
              <a:t> ).</a:t>
            </a:r>
          </a:p>
          <a:p>
            <a:endParaRPr lang="ru-RU" sz="1100" dirty="0" smtClean="0"/>
          </a:p>
          <a:p>
            <a:r>
              <a:rPr lang="ru-RU" sz="2200" dirty="0" smtClean="0"/>
              <a:t>Пар</a:t>
            </a:r>
            <a:r>
              <a:rPr lang="ru-RU" sz="2200" dirty="0"/>
              <a:t>а</a:t>
            </a:r>
            <a:r>
              <a:rPr lang="ru-RU" sz="2200" dirty="0" smtClean="0"/>
              <a:t>метры барьеров</a:t>
            </a:r>
            <a:r>
              <a:rPr lang="en-US" sz="2200" dirty="0" smtClean="0"/>
              <a:t>: </a:t>
            </a:r>
            <a:endParaRPr lang="ru-RU" sz="2200" dirty="0" smtClean="0"/>
          </a:p>
          <a:p>
            <a:r>
              <a:rPr lang="ru-RU" sz="2200" dirty="0" smtClean="0"/>
              <a:t>а=50 (кривая 1)</a:t>
            </a:r>
            <a:r>
              <a:rPr lang="en-US" sz="2200" dirty="0"/>
              <a:t>;</a:t>
            </a:r>
            <a:r>
              <a:rPr lang="ru-RU" sz="2200" dirty="0" smtClean="0"/>
              <a:t> а=25 (кривая 2)</a:t>
            </a:r>
            <a:endParaRPr lang="en-US" sz="2200" dirty="0" smtClean="0"/>
          </a:p>
          <a:p>
            <a:endParaRPr lang="en-US" sz="8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Подход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криохимическая</a:t>
            </a:r>
            <a:r>
              <a:rPr lang="ru-RU" sz="2200" dirty="0" smtClean="0"/>
              <a:t> реакция</a:t>
            </a:r>
            <a:r>
              <a:rPr lang="en-US" sz="2200" dirty="0" smtClean="0"/>
              <a:t> </a:t>
            </a:r>
            <a:r>
              <a:rPr lang="ru-RU" sz="2200" dirty="0" smtClean="0"/>
              <a:t>это </a:t>
            </a:r>
            <a:r>
              <a:rPr lang="ru-RU" sz="2200" dirty="0" err="1" smtClean="0"/>
              <a:t>безизлучательный</a:t>
            </a:r>
            <a:r>
              <a:rPr lang="ru-RU" sz="2200" dirty="0" smtClean="0"/>
              <a:t> переход. </a:t>
            </a:r>
            <a:endParaRPr lang="en-US" sz="2200" dirty="0" smtClean="0"/>
          </a:p>
          <a:p>
            <a:r>
              <a:rPr lang="ru-RU" sz="2200" dirty="0" smtClean="0"/>
              <a:t>Исходное сырье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электронно</a:t>
            </a:r>
            <a:r>
              <a:rPr lang="ru-RU" sz="2200" dirty="0" smtClean="0"/>
              <a:t> -  возбужденные состояния. </a:t>
            </a:r>
          </a:p>
          <a:p>
            <a:r>
              <a:rPr lang="ru-RU" sz="2200" dirty="0" smtClean="0"/>
              <a:t>Продукт</a:t>
            </a:r>
            <a:r>
              <a:rPr lang="en-US" sz="2200" dirty="0" smtClean="0"/>
              <a:t>:</a:t>
            </a:r>
            <a:r>
              <a:rPr lang="ru-RU" sz="2200" dirty="0" smtClean="0"/>
              <a:t> основное состояние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35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Туннелирование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иона в твердом теле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5089" y="6172200"/>
            <a:ext cx="9144000" cy="792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Особенность </a:t>
            </a:r>
            <a:r>
              <a:rPr lang="ru-RU" sz="2400" dirty="0" err="1" smtClean="0">
                <a:solidFill>
                  <a:srgbClr val="FF0000"/>
                </a:solidFill>
              </a:rPr>
              <a:t>туннелирования</a:t>
            </a:r>
            <a:r>
              <a:rPr lang="ru-RU" sz="2400" dirty="0" smtClean="0">
                <a:solidFill>
                  <a:srgbClr val="FF0000"/>
                </a:solidFill>
              </a:rPr>
              <a:t> по твердому телу - зависимость процесса от структуры матрицы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44769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818" y="990600"/>
            <a:ext cx="408670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/>
              <a:t>Температурная зависимость константы скорости переноса протона в твердом теле.</a:t>
            </a:r>
          </a:p>
          <a:p>
            <a:pPr>
              <a:spcBef>
                <a:spcPts val="600"/>
              </a:spcBef>
            </a:pPr>
            <a:endParaRPr lang="ru-RU" sz="2400" dirty="0" smtClean="0">
              <a:solidFill>
                <a:srgbClr val="00B05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400" dirty="0" smtClean="0"/>
              <a:t>1- С учетом осцилляций потенциального барьера.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2 – Без учета осцилляций потенциального барьера.</a:t>
            </a:r>
          </a:p>
          <a:p>
            <a:pPr>
              <a:spcBef>
                <a:spcPts val="1200"/>
              </a:spcBef>
            </a:pPr>
            <a:r>
              <a:rPr lang="ru-RU" sz="2400" dirty="0" smtClean="0"/>
              <a:t>3 – Без реорганизации среды, в кристалле.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77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9906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Туннелирование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в аморфной среде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339" y="6410980"/>
            <a:ext cx="9083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Гольданский В. И. Явление квантового низкотемпературного предела скорости химических реакций //Успехи химии. – 1975. – Т. 44. – №. 12. – С. 2121-2149.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1950" y="1676400"/>
                <a:ext cx="3219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/>
                  <a:t>△/</a:t>
                </a:r>
                <a:r>
                  <a:rPr lang="en-US" sz="2800" dirty="0" smtClean="0"/>
                  <a:t>ħ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</a:rPr>
                      <m:t>ν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J</m:t>
                        </m:r>
                        <m:r>
                          <a:rPr lang="en-US" sz="2800" b="0" i="0" smtClean="0">
                            <a:latin typeface="Cambria Math"/>
                          </a:rPr>
                          <m:t>/2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1676400"/>
                <a:ext cx="321945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781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9239" y="533400"/>
            <a:ext cx="457978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Амплитуда вероятности туннельного перехода для случая двухуровневой системы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14" y="2248614"/>
            <a:ext cx="462229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J</a:t>
            </a:r>
            <a:r>
              <a:rPr lang="en-US" sz="2200" dirty="0" smtClean="0"/>
              <a:t>  - </a:t>
            </a:r>
            <a:r>
              <a:rPr lang="ru-RU" sz="2200" dirty="0" smtClean="0"/>
              <a:t>параметр прозрачности барьера, </a:t>
            </a:r>
          </a:p>
          <a:p>
            <a:r>
              <a:rPr lang="ru-RU" sz="2200" dirty="0" smtClean="0"/>
              <a:t>определяемой высотой и шириной </a:t>
            </a:r>
            <a:endParaRPr lang="en-US" sz="2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519" y="412239"/>
            <a:ext cx="4322673" cy="271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522208" y="2819400"/>
            <a:ext cx="4774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Потенциальная яма кислорода в кремнии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33480"/>
            <a:ext cx="7543800" cy="283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8100" y="6076890"/>
            <a:ext cx="9105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потенциального барьера при наличии колебаний решетки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72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Туннелирование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по кристаллу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440" y="609600"/>
                <a:ext cx="5245360" cy="57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/>
                  <a:t>Диффузия возможна для квантового кристалла или для идеально заполненного кристалла из-за квантовой неопределенности </a:t>
                </a:r>
                <a:r>
                  <a:rPr lang="ru-RU" sz="2000" dirty="0" err="1" smtClean="0"/>
                  <a:t>диффузанта</a:t>
                </a:r>
                <a:r>
                  <a:rPr lang="ru-RU" sz="2000" dirty="0" smtClean="0"/>
                  <a:t>.</a:t>
                </a:r>
              </a:p>
              <a:p>
                <a:r>
                  <a:rPr lang="ru-RU" sz="2000" dirty="0" smtClean="0"/>
                  <a:t>Диффузия проходит по </a:t>
                </a:r>
                <a:r>
                  <a:rPr lang="ru-RU" sz="2000" dirty="0"/>
                  <a:t>узким зонам</a:t>
                </a:r>
                <a:r>
                  <a:rPr lang="ru-RU" dirty="0" smtClean="0"/>
                  <a:t>.</a:t>
                </a:r>
              </a:p>
              <a:p>
                <a:endParaRPr lang="en-US" sz="1200" dirty="0"/>
              </a:p>
              <a:p>
                <a:r>
                  <a:rPr lang="ru-RU" sz="2000" b="1" dirty="0">
                    <a:solidFill>
                      <a:srgbClr val="00B050"/>
                    </a:solidFill>
                  </a:rPr>
                  <a:t>Коэффициент диффузии</a:t>
                </a:r>
                <a:r>
                  <a:rPr lang="en-US" sz="2000" b="1" dirty="0">
                    <a:solidFill>
                      <a:srgbClr val="00B050"/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𝑧𝑎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h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𝑐𝑜h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𝑖𝑛𝑐𝑜h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ru-RU" dirty="0"/>
                  <a:t>Где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z</a:t>
                </a:r>
                <a:r>
                  <a:rPr lang="en-US" dirty="0" smtClean="0"/>
                  <a:t> </a:t>
                </a:r>
                <a:r>
                  <a:rPr lang="ru-RU" dirty="0"/>
                  <a:t>– число </a:t>
                </a:r>
                <a:r>
                  <a:rPr lang="ru-RU" dirty="0" smtClean="0"/>
                  <a:t>соседей</a:t>
                </a:r>
              </a:p>
              <a:p>
                <a:r>
                  <a:rPr lang="en-US" dirty="0" smtClean="0"/>
                  <a:t>a</a:t>
                </a:r>
                <a:r>
                  <a:rPr lang="ru-RU" dirty="0" smtClean="0"/>
                  <a:t> – расстояние между атомами в кристалле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амплитуда вероятности </a:t>
                </a:r>
                <a:r>
                  <a:rPr lang="ru-RU" dirty="0" smtClean="0"/>
                  <a:t>перехода между </a:t>
                </a:r>
                <a:r>
                  <a:rPr lang="ru-RU" dirty="0"/>
                  <a:t>узлами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𝑇</m:t>
                        </m:r>
                        <m:r>
                          <a:rPr lang="ru-RU" i="1">
                            <a:latin typeface="Cambria Math"/>
                          </a:rPr>
                          <m:t>з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𝑐𝑜</m:t>
                        </m:r>
                        <m:r>
                          <a:rPr lang="ru-RU" i="1">
                            <a:latin typeface="Cambria Math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ru-RU" dirty="0"/>
                  <a:t>– когерентная диффузия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𝑐𝑜h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−9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𝑖𝑛𝑐𝑜h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- </a:t>
                </a:r>
                <a:r>
                  <a:rPr lang="ru-RU" dirty="0"/>
                  <a:t>некогерентная</a:t>
                </a:r>
                <a:r>
                  <a:rPr lang="ru-RU" dirty="0" smtClean="0"/>
                  <a:t> </a:t>
                </a:r>
                <a:r>
                  <a:rPr lang="ru-RU" dirty="0"/>
                  <a:t>диффузия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𝑖𝑛𝑐𝑜h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ru-RU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endParaRPr lang="ru-RU" sz="1050" dirty="0" smtClean="0"/>
              </a:p>
              <a:p>
                <a:r>
                  <a:rPr lang="ru-RU" sz="2000" b="1" dirty="0" smtClean="0">
                    <a:solidFill>
                      <a:srgbClr val="00B050"/>
                    </a:solidFill>
                  </a:rPr>
                  <a:t>При высоких температурах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:</a:t>
                </a:r>
                <a:endParaRPr lang="ru-RU" sz="2000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exp</m:t>
                      </m:r>
                      <m:r>
                        <a:rPr lang="en-US" i="1">
                          <a:latin typeface="Cambria Math"/>
                        </a:rPr>
                        <m:t>(−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ru-RU" i="1">
                              <a:latin typeface="Cambria Math"/>
                            </a:rPr>
                            <m:t>з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" y="609600"/>
                <a:ext cx="5245360" cy="5724452"/>
              </a:xfrm>
              <a:prstGeom prst="rect">
                <a:avLst/>
              </a:prstGeom>
              <a:blipFill rotWithShape="1">
                <a:blip r:embed="rId2"/>
                <a:stretch>
                  <a:fillRect l="-1161" t="-532" r="-1045" b="-14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27" y="3708621"/>
            <a:ext cx="4153974" cy="253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8201" y="6161312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Температурная зависимость коэффициента диффузии для кристалла с дефектами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46129" y="306229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Температурная зависимость коэффициента диффузии для идеального кристалла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9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954"/>
            <a:ext cx="8229600" cy="7627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Изотопные эффекты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" y="533400"/>
            <a:ext cx="548153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105400" y="3810000"/>
            <a:ext cx="4114800" cy="11807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Эффекты важны </a:t>
            </a:r>
            <a:r>
              <a:rPr lang="ru-RU" sz="2400" b="1" dirty="0">
                <a:solidFill>
                  <a:srgbClr val="00B050"/>
                </a:solidFill>
              </a:rPr>
              <a:t>для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дейтерирования</a:t>
            </a:r>
            <a:r>
              <a:rPr lang="ru-RU" sz="2400" b="1" dirty="0" smtClean="0">
                <a:solidFill>
                  <a:srgbClr val="00B050"/>
                </a:solidFill>
              </a:rPr>
              <a:t> либо космических приложений.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9547" y="63707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Для </a:t>
            </a:r>
            <a:r>
              <a:rPr lang="ru-RU" sz="2400" dirty="0" err="1" smtClean="0">
                <a:solidFill>
                  <a:srgbClr val="FF0000"/>
                </a:solidFill>
              </a:rPr>
              <a:t>криохимии</a:t>
            </a:r>
            <a:r>
              <a:rPr lang="ru-RU" sz="2400" dirty="0" smtClean="0">
                <a:solidFill>
                  <a:srgbClr val="FF0000"/>
                </a:solidFill>
              </a:rPr>
              <a:t> характерны очень сильные изотопические эффекты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0337" y="685800"/>
            <a:ext cx="45836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Константа скорости отрыва атомов Н и </a:t>
            </a:r>
            <a:r>
              <a:rPr lang="en-US" sz="2400" dirty="0" smtClean="0"/>
              <a:t>D</a:t>
            </a:r>
            <a:r>
              <a:rPr lang="ru-RU" sz="2400" dirty="0" smtClean="0"/>
              <a:t> от обычного и </a:t>
            </a:r>
            <a:r>
              <a:rPr lang="ru-RU" sz="2400" dirty="0" err="1" smtClean="0"/>
              <a:t>дейтерированного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ацетонитрила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Изотопный эффект в реакции метилового радикала с </a:t>
            </a:r>
            <a:r>
              <a:rPr lang="ru-RU" sz="2400" dirty="0" err="1" smtClean="0"/>
              <a:t>ацетонитрилом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73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76" y="0"/>
            <a:ext cx="909722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Константа скорости химических реакций в зависимости от температуры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76" y="6243562"/>
            <a:ext cx="9097224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Аномалии скорости химических реакций наблюдаются при низких температурах и при фазовых переходах</a:t>
            </a:r>
            <a:endParaRPr lang="en-US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04925"/>
            <a:ext cx="64770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Обнаружено большое количество </a:t>
            </a:r>
            <a:r>
              <a:rPr lang="ru-RU" sz="2800" dirty="0" err="1" smtClean="0"/>
              <a:t>криохимических</a:t>
            </a:r>
            <a:r>
              <a:rPr lang="ru-RU" sz="2800" dirty="0" smtClean="0"/>
              <a:t> реакций. </a:t>
            </a:r>
            <a:r>
              <a:rPr lang="ru-RU" sz="2800" dirty="0" smtClean="0"/>
              <a:t>Установлены подходы к описанию </a:t>
            </a:r>
            <a:r>
              <a:rPr lang="ru-RU" sz="2800" dirty="0" err="1" smtClean="0"/>
              <a:t>криохимических</a:t>
            </a:r>
            <a:r>
              <a:rPr lang="ru-RU" sz="2800" dirty="0" smtClean="0"/>
              <a:t> процессов.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2800" dirty="0" smtClean="0"/>
              <a:t>Особенности реакций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r>
              <a:rPr lang="ru-RU" sz="2800" dirty="0" smtClean="0"/>
              <a:t>Сильная зависимость от веса реагента.</a:t>
            </a:r>
            <a:endParaRPr lang="en-US" sz="2800" dirty="0" smtClean="0"/>
          </a:p>
          <a:p>
            <a:r>
              <a:rPr lang="ru-RU" sz="2800" dirty="0" smtClean="0"/>
              <a:t>Реакции могут ускоряться при сверхнизких температурах и вблизи температур фазовых переходов матриц.</a:t>
            </a:r>
          </a:p>
          <a:p>
            <a:r>
              <a:rPr lang="ru-RU" sz="2800" dirty="0" smtClean="0"/>
              <a:t>Зависимость скорости реакции от структуры матрицы.</a:t>
            </a:r>
          </a:p>
          <a:p>
            <a:r>
              <a:rPr lang="ru-RU" sz="2800" dirty="0" smtClean="0"/>
              <a:t>Высокая селективность реакций, чистота продукта.</a:t>
            </a:r>
          </a:p>
          <a:p>
            <a:r>
              <a:rPr lang="ru-RU" sz="2800" dirty="0" smtClean="0"/>
              <a:t>Изотопное обогащение.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106"/>
            <a:ext cx="8229600" cy="82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раздела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5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010" y="-76200"/>
            <a:ext cx="8229600" cy="16764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Раздел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Методики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криохимических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исследований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0210" y="1676400"/>
            <a:ext cx="85635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Техника проведения </a:t>
            </a:r>
            <a:r>
              <a:rPr lang="ru-RU" sz="2800" dirty="0" err="1" smtClean="0"/>
              <a:t>криохимического</a:t>
            </a:r>
            <a:r>
              <a:rPr lang="ru-RU" sz="2800" dirty="0" smtClean="0"/>
              <a:t> эксперимента</a:t>
            </a:r>
          </a:p>
          <a:p>
            <a:endParaRPr lang="ru-RU" sz="2800" dirty="0" smtClean="0"/>
          </a:p>
          <a:p>
            <a:r>
              <a:rPr lang="ru-RU" sz="2800" dirty="0" smtClean="0"/>
              <a:t>Матричные исследования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Внематричные</a:t>
            </a:r>
            <a:r>
              <a:rPr lang="ru-RU" sz="2800" dirty="0" smtClean="0"/>
              <a:t> </a:t>
            </a:r>
            <a:r>
              <a:rPr lang="ru-RU" sz="2800" dirty="0" smtClean="0"/>
              <a:t>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Реакции с большим </a:t>
            </a:r>
            <a:r>
              <a:rPr lang="ru-RU" sz="2800" dirty="0" smtClean="0"/>
              <a:t>выходом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Криополимеризация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Криоплазма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Реакции при фазовых переходах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r>
              <a:rPr lang="ru-RU" sz="2800" dirty="0" smtClean="0"/>
              <a:t>Приложения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3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1610" r="878" b="21617"/>
          <a:stretch/>
        </p:blipFill>
        <p:spPr bwMode="auto">
          <a:xfrm>
            <a:off x="0" y="612000"/>
            <a:ext cx="4531800" cy="487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 t="1032" r="6191" b="5407"/>
          <a:stretch/>
        </p:blipFill>
        <p:spPr bwMode="auto">
          <a:xfrm>
            <a:off x="4572000" y="533400"/>
            <a:ext cx="4495800" cy="51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7352"/>
            <a:ext cx="8229600" cy="51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Техника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криохимического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эксперимента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6626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Озин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Г.,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Москвиц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М.,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Тиммс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П.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Криохимия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– 1979.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614912"/>
            <a:ext cx="34290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Реактор для матричных исследований</a:t>
            </a:r>
            <a:endParaRPr lang="en-US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641336"/>
            <a:ext cx="4572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Схемы реакторов для </a:t>
            </a:r>
            <a:r>
              <a:rPr lang="ru-RU" sz="2400" dirty="0" err="1" smtClean="0"/>
              <a:t>препаративной</a:t>
            </a:r>
            <a:r>
              <a:rPr lang="ru-RU" sz="2400" dirty="0" smtClean="0"/>
              <a:t> </a:t>
            </a:r>
            <a:r>
              <a:rPr lang="ru-RU" sz="2400" dirty="0" err="1" smtClean="0"/>
              <a:t>криохимии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710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доклада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6019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Раздел </a:t>
            </a:r>
            <a:r>
              <a:rPr lang="en-US" dirty="0" smtClean="0"/>
              <a:t>I</a:t>
            </a:r>
            <a:endParaRPr lang="ru-RU" dirty="0" smtClean="0"/>
          </a:p>
          <a:p>
            <a:r>
              <a:rPr lang="ru-RU" dirty="0" smtClean="0"/>
              <a:t>Стабильность химических соединений</a:t>
            </a:r>
          </a:p>
          <a:p>
            <a:r>
              <a:rPr lang="ru-RU" dirty="0" smtClean="0"/>
              <a:t>Квантовый предел скорости химической реакции</a:t>
            </a:r>
          </a:p>
          <a:p>
            <a:r>
              <a:rPr lang="ru-RU" dirty="0" err="1" smtClean="0"/>
              <a:t>Туннелирование</a:t>
            </a:r>
            <a:r>
              <a:rPr lang="ru-RU" dirty="0" smtClean="0"/>
              <a:t> при химических реакциях</a:t>
            </a:r>
          </a:p>
          <a:p>
            <a:r>
              <a:rPr lang="ru-RU" dirty="0" err="1" smtClean="0"/>
              <a:t>Туннелирование</a:t>
            </a:r>
            <a:r>
              <a:rPr lang="ru-RU" dirty="0" smtClean="0"/>
              <a:t> по кристаллу</a:t>
            </a:r>
          </a:p>
          <a:p>
            <a:r>
              <a:rPr lang="ru-RU" dirty="0" smtClean="0"/>
              <a:t>Изотопные эффекты</a:t>
            </a:r>
          </a:p>
          <a:p>
            <a:endParaRPr lang="ru-RU" sz="2600" dirty="0" smtClean="0"/>
          </a:p>
          <a:p>
            <a:pPr marL="0" indent="0">
              <a:buNone/>
            </a:pPr>
            <a:r>
              <a:rPr lang="ru-RU" dirty="0" smtClean="0"/>
              <a:t>Раздел </a:t>
            </a:r>
            <a:r>
              <a:rPr lang="en-US" dirty="0" smtClean="0"/>
              <a:t>II</a:t>
            </a:r>
            <a:endParaRPr lang="ru-RU" dirty="0" smtClean="0"/>
          </a:p>
          <a:p>
            <a:r>
              <a:rPr lang="ru-RU" dirty="0"/>
              <a:t>Матричные исследования</a:t>
            </a:r>
          </a:p>
          <a:p>
            <a:pPr marL="0" indent="0">
              <a:buNone/>
            </a:pPr>
            <a:r>
              <a:rPr lang="ru-RU" dirty="0" smtClean="0"/>
              <a:t>	Осаждение </a:t>
            </a:r>
            <a:r>
              <a:rPr lang="ru-RU" dirty="0"/>
              <a:t>композита в матрице</a:t>
            </a:r>
          </a:p>
          <a:p>
            <a:pPr marL="0" indent="0">
              <a:buNone/>
            </a:pPr>
            <a:r>
              <a:rPr lang="ru-RU" dirty="0" smtClean="0"/>
              <a:t>	Нагрев </a:t>
            </a:r>
            <a:r>
              <a:rPr lang="ru-RU" dirty="0"/>
              <a:t>(иное воздействие)</a:t>
            </a:r>
          </a:p>
          <a:p>
            <a:pPr marL="0" indent="0">
              <a:buNone/>
            </a:pPr>
            <a:r>
              <a:rPr lang="ru-RU" dirty="0" smtClean="0"/>
              <a:t>	Изучение </a:t>
            </a:r>
            <a:r>
              <a:rPr lang="ru-RU" dirty="0"/>
              <a:t>промежуточных продуктов</a:t>
            </a:r>
          </a:p>
          <a:p>
            <a:pPr marL="0" indent="0">
              <a:buNone/>
            </a:pPr>
            <a:r>
              <a:rPr lang="ru-RU" dirty="0" smtClean="0"/>
              <a:t>	Изучение </a:t>
            </a:r>
            <a:r>
              <a:rPr lang="ru-RU" dirty="0"/>
              <a:t>конечных продуктов</a:t>
            </a:r>
          </a:p>
          <a:p>
            <a:r>
              <a:rPr lang="ru-RU" dirty="0" err="1" smtClean="0"/>
              <a:t>Внематричные</a:t>
            </a:r>
            <a:r>
              <a:rPr lang="ru-RU" dirty="0" smtClean="0"/>
              <a:t> </a:t>
            </a:r>
            <a:r>
              <a:rPr lang="ru-RU" dirty="0"/>
              <a:t>исследования</a:t>
            </a:r>
          </a:p>
          <a:p>
            <a:pPr marL="0" indent="0">
              <a:buNone/>
            </a:pPr>
            <a:r>
              <a:rPr lang="ru-RU" dirty="0" smtClean="0"/>
              <a:t>	Реакции </a:t>
            </a:r>
            <a:r>
              <a:rPr lang="ru-RU" dirty="0"/>
              <a:t>с большим выходом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Криоплазма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Реакции </a:t>
            </a:r>
            <a:r>
              <a:rPr lang="ru-RU" dirty="0"/>
              <a:t>при фазовых переходах</a:t>
            </a:r>
          </a:p>
          <a:p>
            <a:r>
              <a:rPr lang="ru-RU" dirty="0" smtClean="0"/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176647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реагенты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" y="762000"/>
            <a:ext cx="8915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Методы получения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</a:p>
          <a:p>
            <a:r>
              <a:rPr lang="ru-RU" sz="2400" dirty="0" smtClean="0"/>
              <a:t>Термическое испарение</a:t>
            </a:r>
          </a:p>
          <a:p>
            <a:r>
              <a:rPr lang="ru-RU" sz="2400" dirty="0" smtClean="0"/>
              <a:t>Электронное распыление</a:t>
            </a:r>
          </a:p>
          <a:p>
            <a:r>
              <a:rPr lang="ru-RU" sz="2400" dirty="0" smtClean="0"/>
              <a:t>Лазерное распыление</a:t>
            </a:r>
          </a:p>
          <a:p>
            <a:r>
              <a:rPr lang="ru-RU" sz="2400" dirty="0" smtClean="0"/>
              <a:t>Осаждение из плазмы</a:t>
            </a:r>
          </a:p>
          <a:p>
            <a:r>
              <a:rPr lang="ru-RU" sz="2400" dirty="0" smtClean="0"/>
              <a:t>Фотолиз</a:t>
            </a:r>
            <a:endParaRPr lang="en-US" sz="2400" dirty="0" smtClean="0"/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Реакционные частицы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dirty="0" smtClean="0"/>
              <a:t>Пары металлов (</a:t>
            </a:r>
            <a:r>
              <a:rPr lang="en-US" sz="2400" dirty="0" smtClean="0"/>
              <a:t>Mg, Au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Элементы в состоянии низкой валентности</a:t>
            </a:r>
            <a:r>
              <a:rPr lang="en-US" sz="2400" dirty="0" smtClean="0"/>
              <a:t> (BF, </a:t>
            </a:r>
            <a:r>
              <a:rPr lang="en-US" sz="2400" dirty="0" err="1" smtClean="0"/>
              <a:t>SiO</a:t>
            </a:r>
            <a:r>
              <a:rPr lang="en-US" sz="2400" dirty="0" smtClean="0"/>
              <a:t>, CS)</a:t>
            </a:r>
          </a:p>
          <a:p>
            <a:r>
              <a:rPr lang="ru-RU" sz="2400" dirty="0" smtClean="0"/>
              <a:t>Координационно ненасыщенные вещества (</a:t>
            </a:r>
            <a:r>
              <a:rPr lang="en-US" sz="2400" dirty="0" err="1" smtClean="0"/>
              <a:t>CuCl</a:t>
            </a:r>
            <a:r>
              <a:rPr lang="en-US" sz="2400" dirty="0" smtClean="0"/>
              <a:t>, KOH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Напряженная органика (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ru-RU" sz="2400" dirty="0" err="1" smtClean="0"/>
              <a:t>кубан</a:t>
            </a:r>
            <a:r>
              <a:rPr lang="ru-RU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093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352"/>
            <a:ext cx="9144000" cy="516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матричных исследований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Исследования проводятся в твердотельной </a:t>
            </a:r>
            <a:r>
              <a:rPr lang="ru-RU" sz="2400" b="1" dirty="0" smtClean="0">
                <a:solidFill>
                  <a:srgbClr val="00B050"/>
                </a:solidFill>
              </a:rPr>
              <a:t>(жидкой) среде</a:t>
            </a:r>
            <a:r>
              <a:rPr lang="ru-RU" sz="2400" b="1" dirty="0" smtClean="0">
                <a:solidFill>
                  <a:srgbClr val="00B050"/>
                </a:solidFill>
              </a:rPr>
              <a:t>, называемой матрица.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Порядок проведения исследований</a:t>
            </a:r>
            <a:r>
              <a:rPr lang="en-US" sz="2400" dirty="0" smtClean="0"/>
              <a:t>:</a:t>
            </a:r>
            <a:endParaRPr lang="ru-RU" sz="2400" dirty="0"/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Осаждение </a:t>
            </a:r>
            <a:r>
              <a:rPr lang="ru-RU" sz="2400" dirty="0" smtClean="0"/>
              <a:t>реагентов в </a:t>
            </a:r>
            <a:r>
              <a:rPr lang="ru-RU" sz="2400" dirty="0"/>
              <a:t>матрице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 smtClean="0"/>
              <a:t>Возбуждение композита</a:t>
            </a:r>
          </a:p>
          <a:p>
            <a:pPr marL="285750" indent="-285750">
              <a:spcBef>
                <a:spcPts val="0"/>
              </a:spcBef>
            </a:pPr>
            <a:r>
              <a:rPr lang="ru-RU" sz="2400" dirty="0" smtClean="0"/>
              <a:t>Изучение </a:t>
            </a:r>
            <a:r>
              <a:rPr lang="ru-RU" sz="2400" dirty="0"/>
              <a:t>промежуточных </a:t>
            </a:r>
            <a:r>
              <a:rPr lang="ru-RU" sz="2400" dirty="0" smtClean="0"/>
              <a:t>продуктов реакции</a:t>
            </a:r>
            <a:endParaRPr lang="ru-RU" sz="2400" dirty="0"/>
          </a:p>
          <a:p>
            <a:pPr marL="285750" indent="-285750">
              <a:spcBef>
                <a:spcPts val="0"/>
              </a:spcBef>
            </a:pPr>
            <a:r>
              <a:rPr lang="ru-RU" sz="2400" dirty="0"/>
              <a:t>Изучение конечных </a:t>
            </a:r>
            <a:r>
              <a:rPr lang="ru-RU" sz="2400" dirty="0" smtClean="0"/>
              <a:t>продуктов реакции</a:t>
            </a: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Как правило матрица имеет аморфное либо микрокристаллическое строение.</a:t>
            </a:r>
            <a:r>
              <a:rPr lang="en-US" sz="2400" dirty="0" smtClean="0"/>
              <a:t> </a:t>
            </a:r>
            <a:r>
              <a:rPr lang="ru-RU" sz="2400" dirty="0" smtClean="0"/>
              <a:t>Матрицы </a:t>
            </a:r>
            <a:r>
              <a:rPr lang="ru-RU" sz="2400" dirty="0"/>
              <a:t>бывают жесткие и мягкие по </a:t>
            </a:r>
            <a:r>
              <a:rPr lang="ru-RU" sz="2400" dirty="0" smtClean="0"/>
              <a:t>отношению к диффузии примеси.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ru-RU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Матрицы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Инертные</a:t>
            </a:r>
            <a:r>
              <a:rPr lang="en-US" sz="2400" dirty="0" smtClean="0"/>
              <a:t> (</a:t>
            </a:r>
            <a:r>
              <a:rPr lang="en-US" sz="2400" dirty="0" err="1" smtClean="0"/>
              <a:t>Ar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smtClean="0"/>
              <a:t>Kr,</a:t>
            </a:r>
            <a:r>
              <a:rPr lang="ru-RU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err="1"/>
              <a:t>Малореакционные</a:t>
            </a:r>
            <a:r>
              <a:rPr lang="ru-RU" sz="2400" dirty="0"/>
              <a:t> газы (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ru-RU" sz="2400" dirty="0"/>
              <a:t>, </a:t>
            </a:r>
            <a:r>
              <a:rPr lang="en-US" sz="2400" dirty="0"/>
              <a:t>CO</a:t>
            </a:r>
            <a:r>
              <a:rPr lang="en-US" sz="2400" baseline="-25000" dirty="0"/>
              <a:t>2</a:t>
            </a:r>
            <a:r>
              <a:rPr lang="en-US" sz="2400" dirty="0"/>
              <a:t>, N</a:t>
            </a:r>
            <a:r>
              <a:rPr lang="en-US" sz="2400" baseline="-25000" dirty="0"/>
              <a:t>2</a:t>
            </a:r>
            <a:r>
              <a:rPr lang="en-US" sz="2400" dirty="0"/>
              <a:t>O, SF</a:t>
            </a:r>
            <a:r>
              <a:rPr lang="en-US" sz="2400" baseline="-25000" dirty="0"/>
              <a:t>6</a:t>
            </a:r>
            <a:r>
              <a:rPr lang="ru-RU" sz="2400" dirty="0" smtClean="0"/>
              <a:t>)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ru-RU" sz="2400" dirty="0" smtClean="0"/>
              <a:t>Фреоны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ru-RU" sz="2400" dirty="0" smtClean="0"/>
              <a:t>Н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Cl</a:t>
            </a:r>
            <a:r>
              <a:rPr lang="en-US" sz="2400" baseline="-25000" dirty="0" err="1" smtClean="0"/>
              <a:t>y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Окислители (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, </a:t>
            </a:r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ru-RU" sz="2400" dirty="0" smtClean="0"/>
              <a:t>Аммиак </a:t>
            </a:r>
            <a:r>
              <a:rPr lang="ru-RU" sz="2400" dirty="0" smtClean="0"/>
              <a:t>(</a:t>
            </a:r>
            <a:r>
              <a:rPr lang="en-US" sz="2400" dirty="0"/>
              <a:t>N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917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Влияние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матриц на реагенты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648200" cy="485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422" y="5207472"/>
            <a:ext cx="5667001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Влияние матрицы на реагент</a:t>
            </a:r>
            <a:r>
              <a:rPr lang="en-US" sz="2400" b="1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Сдвиг частот колебаний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Деформация молекул матрицей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Процессы в матрице (кристаллизация</a:t>
            </a:r>
            <a:r>
              <a:rPr lang="ru-RU" sz="2400" dirty="0" smtClean="0">
                <a:solidFill>
                  <a:srgbClr val="00B050"/>
                </a:solidFill>
              </a:rPr>
              <a:t>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9" y="656636"/>
            <a:ext cx="4398522" cy="460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7400" y="6626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Озин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Г.,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Москвиц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М.,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Тиммс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П.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Криохимия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– 1979.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9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Матрицы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диагностика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исследований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в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матрице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ЭПР (радикалы)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 спектроскопия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 спектроскопия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Люминисценция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исследований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после отепления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Масс-спектрометрия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3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001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Матрицы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примеры работ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57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49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21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593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Металлы в матрицах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1999"/>
            <a:ext cx="8763000" cy="51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" y="59391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Матричными методами получен широкий спектр веществ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4109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Шабатина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Т. И., Сергеев Г. Б. Реакции при низких температурах в химии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наносистем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//Успехи химии. – 2003. – Т. 72. – №. 7. – С. 643-663.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14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4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с большим выходом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86800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287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с большим выходом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5" y="533400"/>
            <a:ext cx="7848600" cy="5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1098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Шабатина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Т. И., Сергеев Г. Б. Реакции при низких температурах в химии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наносистем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//Успехи химии. – 2003. – Т. 72. – №. 7. – С. 643-663.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654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Наблюдаются высокие скорости реакций с высоким выходом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73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6949" r="1604" b="776"/>
          <a:stretch/>
        </p:blipFill>
        <p:spPr bwMode="auto">
          <a:xfrm>
            <a:off x="19804" y="1133474"/>
            <a:ext cx="4552196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4" y="1066800"/>
            <a:ext cx="457124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-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Криополимеризация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4" y="46172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Полимеризация </a:t>
            </a:r>
            <a:r>
              <a:rPr lang="ru-RU" sz="2400" dirty="0" smtClean="0"/>
              <a:t>с непрерывным процессом создания радикалов.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Баркалов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И. М., Кирюхин Д. П. </a:t>
            </a:r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Криополимеризация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//Успехи химии. – 1994. – Т. 63. – №. 6. – С.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514.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47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838200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риополимеризация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5257800"/>
            <a:ext cx="8763000" cy="175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Высокая скорость процесса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Чистота продукта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Образование больших полимеров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Возможность </a:t>
            </a:r>
            <a:r>
              <a:rPr lang="ru-RU" sz="2200" b="1" dirty="0" err="1" smtClean="0">
                <a:solidFill>
                  <a:srgbClr val="00B050"/>
                </a:solidFill>
              </a:rPr>
              <a:t>сополимеризации</a:t>
            </a:r>
            <a:r>
              <a:rPr lang="ru-RU" sz="2200" b="1" dirty="0" smtClean="0">
                <a:solidFill>
                  <a:srgbClr val="00B050"/>
                </a:solidFill>
              </a:rPr>
              <a:t> и прививочной полимеризации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200" b="1" dirty="0" smtClean="0">
                <a:solidFill>
                  <a:srgbClr val="00B050"/>
                </a:solidFill>
              </a:rPr>
              <a:t>Иногда наблюдается волна полимеризации (мех, терм)</a:t>
            </a:r>
            <a:endParaRPr lang="en-US" sz="22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765"/>
            <a:ext cx="9144000" cy="44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57200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Полимеризация </a:t>
            </a:r>
            <a:r>
              <a:rPr lang="ru-RU" sz="2400" dirty="0" smtClean="0"/>
              <a:t>предварительным созданием радикалов и последующем </a:t>
            </a:r>
            <a:r>
              <a:rPr lang="ru-RU" sz="2400" dirty="0" err="1" smtClean="0"/>
              <a:t>расстекловывании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280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85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Термодинамика химической реакции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2" descr="Картинки по запросу потенциальный барьер химической реак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019392" y="1537369"/>
            <a:ext cx="4124608" cy="401186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600" dirty="0" smtClean="0"/>
              <a:t>При понижении температуры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pPr>
              <a:spcBef>
                <a:spcPts val="600"/>
              </a:spcBef>
            </a:pPr>
            <a:r>
              <a:rPr lang="ru-RU" sz="2600" dirty="0" smtClean="0"/>
              <a:t>меньше скорость реакции</a:t>
            </a:r>
          </a:p>
          <a:p>
            <a:pPr>
              <a:spcBef>
                <a:spcPts val="600"/>
              </a:spcBef>
            </a:pPr>
            <a:r>
              <a:rPr lang="ru-RU" sz="2600" dirty="0" smtClean="0"/>
              <a:t>меньше </a:t>
            </a:r>
            <a:r>
              <a:rPr lang="ru-RU" sz="2600" dirty="0"/>
              <a:t>скорость обратной </a:t>
            </a:r>
            <a:r>
              <a:rPr lang="ru-RU" sz="2600" dirty="0" smtClean="0"/>
              <a:t>реакции</a:t>
            </a:r>
            <a:endParaRPr lang="ru-RU" sz="2600" dirty="0"/>
          </a:p>
          <a:p>
            <a:pPr>
              <a:spcBef>
                <a:spcPts val="600"/>
              </a:spcBef>
            </a:pPr>
            <a:r>
              <a:rPr lang="ru-RU" sz="2600" dirty="0" smtClean="0"/>
              <a:t>стабильнее продукты реакции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388" y="838200"/>
            <a:ext cx="91206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Химическая реакция – перенос вещества, в частности электрона.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AutoShape 2" descr="Картинки по запросу &quot;потенциальный барьер химической реакци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" y="1371600"/>
            <a:ext cx="461206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306" y="6396335"/>
            <a:ext cx="8712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Возможны </a:t>
            </a:r>
            <a:r>
              <a:rPr lang="ru-RU" sz="2400" dirty="0" err="1" smtClean="0">
                <a:solidFill>
                  <a:srgbClr val="FF0000"/>
                </a:solidFill>
              </a:rPr>
              <a:t>подбарьерные</a:t>
            </a:r>
            <a:r>
              <a:rPr lang="ru-RU" sz="2400" dirty="0" smtClean="0">
                <a:solidFill>
                  <a:srgbClr val="FF0000"/>
                </a:solidFill>
              </a:rPr>
              <a:t> химические реакции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3196" y="533400"/>
            <a:ext cx="91771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Криоплазма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плазма в которой температура </a:t>
            </a:r>
            <a:r>
              <a:rPr lang="ru-RU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электронов существенно </a:t>
            </a:r>
            <a:r>
              <a:rPr lang="ru-RU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температуры ионов. Температура ионов криогенная.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Криоплазма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1059" r="21725" b="40215"/>
          <a:stretch/>
        </p:blipFill>
        <p:spPr bwMode="auto">
          <a:xfrm>
            <a:off x="1" y="1524000"/>
            <a:ext cx="4555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5903893"/>
            <a:ext cx="45554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Э. И.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Асиновский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А. В.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Кириллин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В. В.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Марковец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“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Тлеющий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разряд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в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гелии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криогенных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температурах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”, ТВТ, 13:5 (1975), 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933–942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; </a:t>
            </a:r>
            <a:endParaRPr kumimoji="0" lang="en-US" alt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01" y="1295400"/>
            <a:ext cx="4543425" cy="482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26826" y="61193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Болтнев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и др. 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стабилизации и рекомбинации атомов азота в примесь-гелиевых конденсатах. 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ФНТ (2005).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76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Криоплазма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486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4109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Фуголь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И. Я., Пахомов П. Л. Диффузия метастабильных атомов гелия в криогенной плазме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ПЖЭТФ т.3 с.389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28600" y="4876800"/>
            <a:ext cx="8763000" cy="144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концентрации ионов и метастабильных частиц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Аномальные свойства плазмы (ВАХ)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Вторичные эффекты (электронно-акустические эффекты)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60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" y="1143000"/>
            <a:ext cx="4603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564" y="914401"/>
            <a:ext cx="467460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8700" y="448687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/>
              <a:t>Температурная зависимость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err="1" smtClean="0"/>
              <a:t>Хемилюминисценции</a:t>
            </a:r>
            <a:r>
              <a:rPr lang="ru-RU" sz="2000" dirty="0" smtClean="0"/>
              <a:t> системы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+S+O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+UO</a:t>
            </a:r>
            <a:r>
              <a:rPr lang="en-US" sz="2000" baseline="-25000" dirty="0" smtClean="0"/>
              <a:t>2</a:t>
            </a:r>
            <a:r>
              <a:rPr lang="ru-RU" sz="2000" baseline="-25000" dirty="0" smtClean="0"/>
              <a:t>. </a:t>
            </a:r>
            <a:endParaRPr lang="en-US" sz="2000" baseline="-25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8200" y="5771294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err="1"/>
              <a:t>Лотник</a:t>
            </a:r>
            <a:r>
              <a:rPr lang="ru-RU" sz="1400" b="1" i="1" dirty="0"/>
              <a:t> С. В., </a:t>
            </a:r>
            <a:r>
              <a:rPr lang="ru-RU" sz="1400" b="1" i="1" dirty="0" err="1"/>
              <a:t>Хамидуллина</a:t>
            </a:r>
            <a:r>
              <a:rPr lang="ru-RU" sz="1400" b="1" i="1" dirty="0"/>
              <a:t> Л. А., Казаков В. П. Возбуждение иона </a:t>
            </a:r>
            <a:r>
              <a:rPr lang="ru-RU" sz="1400" b="1" i="1" dirty="0" err="1"/>
              <a:t>уранила</a:t>
            </a:r>
            <a:r>
              <a:rPr lang="ru-RU" sz="1400" b="1" i="1" dirty="0"/>
              <a:t> при окислении элементной серы озоном в замороженной концентрированной серной кислоте //Радиохимия. – 2004. – Т. 46. – №. 4. – С. 334-337.</a:t>
            </a:r>
            <a:endParaRPr lang="en-US" sz="1400" b="1" i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31687" y="5980093"/>
            <a:ext cx="469799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В. А.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Каргин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В. А.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Кабанов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И. М.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Паписов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В. П.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Зубов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“О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роли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фазовых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переходов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процессах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полимеризации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мономеров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,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находящихся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в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твердом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состоянии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”, </a:t>
            </a:r>
            <a:r>
              <a:rPr kumimoji="0" lang="en-US" altLang="en-US" sz="1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Докл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. АН СССР, 141:2 (1961), </a:t>
            </a:r>
            <a:r>
              <a:rPr kumimoji="0" lang="en-US" alt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389–392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при фазовых переходах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7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-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Реакции при фазовых переходах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9522"/>
            <a:ext cx="4495800" cy="420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326" y="1007555"/>
            <a:ext cx="4643673" cy="425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200" y="63347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Лишневский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А. Низкотемпературные исследования в области химической кинетики и физики: Влияние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кооперативности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туннелирования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фазовых переходов. – 2008.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23" y="5786735"/>
            <a:ext cx="9207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При фазовых переходах наблюдается резкий рост скорости реакций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7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Наблюдается большое число </a:t>
            </a:r>
            <a:r>
              <a:rPr lang="ru-RU" dirty="0" err="1" smtClean="0"/>
              <a:t>криохимических</a:t>
            </a:r>
            <a:r>
              <a:rPr lang="ru-RU" dirty="0" smtClean="0"/>
              <a:t> реакций, построена предварительная теория протекания </a:t>
            </a:r>
            <a:r>
              <a:rPr lang="ru-RU" dirty="0"/>
              <a:t>д</a:t>
            </a:r>
            <a:r>
              <a:rPr lang="ru-RU" dirty="0" smtClean="0"/>
              <a:t>анных процессов.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Особенности реакций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smtClean="0"/>
              <a:t>Сильная зависимость от веса реагента.</a:t>
            </a:r>
            <a:endParaRPr lang="en-US" dirty="0" smtClean="0"/>
          </a:p>
          <a:p>
            <a:r>
              <a:rPr lang="ru-RU" dirty="0" smtClean="0"/>
              <a:t>Реакции могут ускоряться при сверхнизких температурах и вблизи температур фазовых переходов матриц.</a:t>
            </a:r>
          </a:p>
          <a:p>
            <a:r>
              <a:rPr lang="ru-RU" dirty="0" smtClean="0"/>
              <a:t>Зависимость скорости реакции от структуры матрицы.</a:t>
            </a:r>
          </a:p>
          <a:p>
            <a:r>
              <a:rPr lang="ru-RU" dirty="0" smtClean="0"/>
              <a:t>Высокая селективность реакций.</a:t>
            </a:r>
          </a:p>
          <a:p>
            <a:r>
              <a:rPr lang="ru-RU" dirty="0" smtClean="0"/>
              <a:t>Изотопное обогащение.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106"/>
            <a:ext cx="8229600" cy="82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Выводы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8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Приложения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4525963"/>
          </a:xfrm>
        </p:spPr>
        <p:txBody>
          <a:bodyPr/>
          <a:lstStyle/>
          <a:p>
            <a:r>
              <a:rPr lang="ru-RU" dirty="0" smtClean="0"/>
              <a:t>Низкотемпературная диффузия водорода.</a:t>
            </a:r>
          </a:p>
          <a:p>
            <a:r>
              <a:rPr lang="ru-RU" dirty="0"/>
              <a:t>Низкотемпературная </a:t>
            </a:r>
            <a:r>
              <a:rPr lang="ru-RU" dirty="0" smtClean="0"/>
              <a:t>диффузия примесей.</a:t>
            </a:r>
          </a:p>
          <a:p>
            <a:r>
              <a:rPr lang="ru-RU" dirty="0" smtClean="0"/>
              <a:t>Низкотемпературная диффузия на поверхности.</a:t>
            </a:r>
          </a:p>
          <a:p>
            <a:r>
              <a:rPr lang="ru-RU" dirty="0" smtClean="0"/>
              <a:t>Низкотемпературная релаксация.</a:t>
            </a:r>
          </a:p>
          <a:p>
            <a:r>
              <a:rPr lang="ru-RU" dirty="0" smtClean="0"/>
              <a:t>Реакции при фазовых переходах.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10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Стабильность молекул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6337" y="914400"/>
            <a:ext cx="8610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 smtClean="0"/>
              <a:t>Химическая реакция атомарного кислорода и водорода. Список </a:t>
            </a:r>
            <a:r>
              <a:rPr lang="ru-RU" sz="2600" dirty="0"/>
              <a:t>продуктов реакции, стабильных при данной температуре.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0" y="6122406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 понижением температуры растет число стабильных и метастабильных химических соединений и возможных реакций между ними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4" y="2362200"/>
            <a:ext cx="694508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92" y="609600"/>
            <a:ext cx="8991600" cy="5475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Скорость химической реакции – изменение концентрации вещества, образующегося  при реакции в секунду.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Скорость необратимой химической реакции первого порядка, А+В=С</a:t>
            </a:r>
            <a:r>
              <a:rPr lang="en-US" sz="2200" dirty="0" smtClean="0">
                <a:solidFill>
                  <a:srgbClr val="00B050"/>
                </a:solidFill>
              </a:rPr>
              <a:t>: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v=k[A][B]</a:t>
            </a:r>
            <a:r>
              <a:rPr lang="ru-RU" sz="2400" b="1" i="1" dirty="0" smtClean="0"/>
              <a:t>     </a:t>
            </a:r>
            <a:r>
              <a:rPr lang="ru-RU" sz="2400" dirty="0" smtClean="0"/>
              <a:t> </a:t>
            </a:r>
            <a:r>
              <a:rPr lang="en-US" sz="2400" dirty="0" smtClean="0"/>
              <a:t>[</a:t>
            </a:r>
            <a:r>
              <a:rPr lang="ru-RU" sz="2400" dirty="0" smtClean="0"/>
              <a:t>моль/</a:t>
            </a:r>
            <a:r>
              <a:rPr lang="ru-RU" sz="2400" dirty="0" err="1" smtClean="0"/>
              <a:t>л·с</a:t>
            </a:r>
            <a:r>
              <a:rPr lang="en-US" sz="2400" dirty="0" smtClean="0"/>
              <a:t>]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smtClean="0"/>
              <a:t>k</a:t>
            </a:r>
            <a:r>
              <a:rPr lang="en-US" sz="2200" dirty="0" smtClean="0"/>
              <a:t> – </a:t>
            </a:r>
            <a:r>
              <a:rPr lang="ru-RU" sz="2200" dirty="0" smtClean="0"/>
              <a:t>константа скорости </a:t>
            </a:r>
            <a:r>
              <a:rPr lang="ru-RU" sz="2200" dirty="0"/>
              <a:t>химической </a:t>
            </a:r>
            <a:r>
              <a:rPr lang="ru-RU" sz="2200" dirty="0" smtClean="0"/>
              <a:t>реакции </a:t>
            </a:r>
            <a:r>
              <a:rPr lang="en-US" sz="2200" dirty="0" smtClean="0"/>
              <a:t>[</a:t>
            </a:r>
            <a:r>
              <a:rPr lang="ru-RU" sz="2200" dirty="0" smtClean="0"/>
              <a:t>с</a:t>
            </a:r>
            <a:r>
              <a:rPr lang="ru-RU" sz="2200" baseline="30000" dirty="0" smtClean="0"/>
              <a:t>-1</a:t>
            </a:r>
            <a:r>
              <a:rPr lang="en-US" sz="2200" dirty="0" smtClean="0"/>
              <a:t>]</a:t>
            </a:r>
            <a:r>
              <a:rPr lang="ru-RU" sz="2200" dirty="0" smtClean="0"/>
              <a:t>, </a:t>
            </a:r>
            <a:r>
              <a:rPr lang="ru-RU" sz="2200" dirty="0"/>
              <a:t>число элементарных   актов реакции </a:t>
            </a:r>
            <a:r>
              <a:rPr lang="ru-RU" sz="2200" dirty="0" smtClean="0"/>
              <a:t>в </a:t>
            </a:r>
            <a:r>
              <a:rPr lang="ru-RU" sz="2200" dirty="0"/>
              <a:t>секунду </a:t>
            </a:r>
            <a:r>
              <a:rPr lang="en-US" sz="2200" dirty="0"/>
              <a:t>k=f(T)</a:t>
            </a:r>
            <a:endParaRPr lang="en-US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smtClean="0"/>
              <a:t>[A]</a:t>
            </a:r>
            <a:r>
              <a:rPr lang="ru-RU" sz="2200" b="1" i="1" dirty="0" smtClean="0"/>
              <a:t>,</a:t>
            </a:r>
            <a:r>
              <a:rPr lang="en-US" sz="2200" b="1" i="1" dirty="0"/>
              <a:t> </a:t>
            </a:r>
            <a:r>
              <a:rPr lang="en-US" sz="2200" b="1" i="1" dirty="0" smtClean="0"/>
              <a:t>[</a:t>
            </a:r>
            <a:r>
              <a:rPr lang="ru-RU" sz="2200" b="1" i="1" dirty="0" smtClean="0"/>
              <a:t>В</a:t>
            </a:r>
            <a:r>
              <a:rPr lang="en-US" sz="2200" b="1" i="1" dirty="0" smtClean="0"/>
              <a:t>]</a:t>
            </a:r>
            <a:r>
              <a:rPr lang="ru-RU" sz="2200" b="1" i="1" dirty="0" smtClean="0"/>
              <a:t> </a:t>
            </a:r>
            <a:r>
              <a:rPr lang="ru-RU" sz="2200" dirty="0" smtClean="0"/>
              <a:t>– концентрация веществ </a:t>
            </a:r>
            <a:r>
              <a:rPr lang="en-US" sz="2200" dirty="0" smtClean="0"/>
              <a:t>[</a:t>
            </a:r>
            <a:r>
              <a:rPr lang="ru-RU" sz="2200" dirty="0" smtClean="0"/>
              <a:t>моль/л</a:t>
            </a:r>
            <a:r>
              <a:rPr lang="en-US" sz="2200" dirty="0" smtClean="0"/>
              <a:t>]</a:t>
            </a:r>
          </a:p>
          <a:p>
            <a:pPr marL="0" indent="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B050"/>
                </a:solidFill>
              </a:rPr>
              <a:t>Зависимость константы скорости </a:t>
            </a:r>
            <a:r>
              <a:rPr lang="ru-RU" sz="2200" dirty="0">
                <a:solidFill>
                  <a:srgbClr val="00B050"/>
                </a:solidFill>
              </a:rPr>
              <a:t>химической реакции от </a:t>
            </a:r>
            <a:r>
              <a:rPr lang="ru-RU" sz="2200" dirty="0" smtClean="0">
                <a:solidFill>
                  <a:srgbClr val="00B050"/>
                </a:solidFill>
              </a:rPr>
              <a:t>температуры (закон Аррениуса)</a:t>
            </a:r>
            <a:r>
              <a:rPr lang="en-US" sz="2200" dirty="0" smtClean="0">
                <a:solidFill>
                  <a:srgbClr val="00B050"/>
                </a:solidFill>
              </a:rPr>
              <a:t>:</a:t>
            </a:r>
            <a:r>
              <a:rPr lang="ru-RU" sz="2200" dirty="0" smtClean="0">
                <a:solidFill>
                  <a:srgbClr val="00B050"/>
                </a:solidFill>
              </a:rPr>
              <a:t> </a:t>
            </a:r>
            <a:endParaRPr lang="en-US" sz="22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k=</a:t>
            </a:r>
            <a:r>
              <a:rPr lang="en-US" sz="2400" b="1" i="1" dirty="0" err="1"/>
              <a:t>Aexp</a:t>
            </a:r>
            <a:r>
              <a:rPr lang="en-US" sz="2400" b="1" i="1" dirty="0"/>
              <a:t>(-</a:t>
            </a:r>
            <a:r>
              <a:rPr lang="en-US" sz="2400" b="1" i="1" dirty="0" err="1" smtClean="0"/>
              <a:t>E</a:t>
            </a:r>
            <a:r>
              <a:rPr lang="en-US" sz="2400" b="1" i="1" baseline="-25000" dirty="0" err="1" smtClean="0"/>
              <a:t>a</a:t>
            </a:r>
            <a:r>
              <a:rPr lang="en-US" sz="2400" b="1" i="1" dirty="0" smtClean="0"/>
              <a:t>/RT</a:t>
            </a:r>
            <a:r>
              <a:rPr lang="en-US" sz="2400" b="1" i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smtClean="0"/>
              <a:t>k </a:t>
            </a:r>
            <a:r>
              <a:rPr lang="en-US" sz="2200" dirty="0"/>
              <a:t>– </a:t>
            </a:r>
            <a:r>
              <a:rPr lang="ru-RU" sz="2200" dirty="0" smtClean="0"/>
              <a:t>константа скорости </a:t>
            </a:r>
            <a:r>
              <a:rPr lang="ru-RU" sz="2200" dirty="0"/>
              <a:t>химической </a:t>
            </a:r>
            <a:r>
              <a:rPr lang="ru-RU" sz="2200" dirty="0" smtClean="0"/>
              <a:t>реакции</a:t>
            </a:r>
            <a:endParaRPr lang="ru-RU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/>
              <a:t>А</a:t>
            </a:r>
            <a:r>
              <a:rPr lang="ru-RU" sz="2200" dirty="0" smtClean="0"/>
              <a:t> </a:t>
            </a:r>
            <a:r>
              <a:rPr lang="ru-RU" sz="2200" dirty="0"/>
              <a:t>– константа Аррениуса (число </a:t>
            </a:r>
            <a:r>
              <a:rPr lang="ru-RU" sz="2200" dirty="0" smtClean="0"/>
              <a:t>соударений, </a:t>
            </a:r>
            <a:r>
              <a:rPr lang="ru-RU" sz="2200" dirty="0" err="1" smtClean="0"/>
              <a:t>стерика</a:t>
            </a:r>
            <a:r>
              <a:rPr lang="ru-RU" sz="2200" dirty="0" smtClean="0"/>
              <a:t>)</a:t>
            </a:r>
            <a:endParaRPr lang="ru-RU" sz="2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err="1" smtClean="0"/>
              <a:t>Е</a:t>
            </a:r>
            <a:r>
              <a:rPr lang="ru-RU" sz="2200" b="1" i="1" baseline="-25000" dirty="0" err="1" smtClean="0"/>
              <a:t>а</a:t>
            </a:r>
            <a:r>
              <a:rPr lang="ru-RU" sz="2200" dirty="0" smtClean="0"/>
              <a:t> </a:t>
            </a:r>
            <a:r>
              <a:rPr lang="ru-RU" sz="2200" dirty="0"/>
              <a:t>– энергия активации реакции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/>
              <a:t>Т</a:t>
            </a:r>
            <a:r>
              <a:rPr lang="en-US" sz="2200" b="1" i="1" dirty="0" smtClean="0"/>
              <a:t> </a:t>
            </a:r>
            <a:r>
              <a:rPr lang="ru-RU" sz="2200" dirty="0" smtClean="0"/>
              <a:t>- </a:t>
            </a:r>
            <a:r>
              <a:rPr lang="ru-RU" sz="2200" dirty="0"/>
              <a:t>температура</a:t>
            </a: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b="1" i="1" dirty="0" smtClean="0"/>
              <a:t>R</a:t>
            </a:r>
            <a:r>
              <a:rPr lang="en-US" sz="2200" dirty="0" smtClean="0"/>
              <a:t> </a:t>
            </a:r>
            <a:r>
              <a:rPr lang="en-US" sz="2200" dirty="0"/>
              <a:t>– </a:t>
            </a:r>
            <a:r>
              <a:rPr lang="ru-RU" sz="2200" dirty="0" smtClean="0"/>
              <a:t>газовая постоянная</a:t>
            </a:r>
            <a:endParaRPr lang="en-US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7543" y="-76200"/>
            <a:ext cx="8991600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Скорость химической реакции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563" y="6243562"/>
            <a:ext cx="8800258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Законы применимы для </a:t>
            </a:r>
            <a:r>
              <a:rPr lang="ru-RU" sz="2400" dirty="0">
                <a:solidFill>
                  <a:srgbClr val="FF0000"/>
                </a:solidFill>
              </a:rPr>
              <a:t>случая одностадийной химической реакции, </a:t>
            </a:r>
            <a:r>
              <a:rPr lang="ru-RU" sz="2400" dirty="0" smtClean="0">
                <a:solidFill>
                  <a:srgbClr val="FF0000"/>
                </a:solidFill>
              </a:rPr>
              <a:t>идущей </a:t>
            </a:r>
            <a:r>
              <a:rPr lang="ru-RU" sz="2400" dirty="0">
                <a:solidFill>
                  <a:srgbClr val="FF0000"/>
                </a:solidFill>
              </a:rPr>
              <a:t>в одну </a:t>
            </a:r>
            <a:r>
              <a:rPr lang="ru-RU" sz="2400" dirty="0" smtClean="0">
                <a:solidFill>
                  <a:srgbClr val="FF0000"/>
                </a:solidFill>
              </a:rPr>
              <a:t>сторону с простыми реагентами.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14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2" y="-3772"/>
            <a:ext cx="8991600" cy="8302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Скорость химической реакции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46624"/>
              </p:ext>
            </p:extLst>
          </p:nvPr>
        </p:nvGraphicFramePr>
        <p:xfrm>
          <a:off x="-152400" y="685800"/>
          <a:ext cx="485174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2400" y="685800"/>
                        <a:ext cx="4851747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303978"/>
              </p:ext>
            </p:extLst>
          </p:nvPr>
        </p:nvGraphicFramePr>
        <p:xfrm>
          <a:off x="4495800" y="762001"/>
          <a:ext cx="4572000" cy="342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name="Graph" r:id="rId5" imgW="4276800" imgH="3022200" progId="Origin50.Graph">
                  <p:embed/>
                </p:oleObj>
              </mc:Choice>
              <mc:Fallback>
                <p:oleObj name="Graph" r:id="rId5" imgW="4276800" imgH="30222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762001"/>
                        <a:ext cx="4572000" cy="342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357062"/>
            <a:ext cx="457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Закон Аррениуса, зависимость константы скорости химической реакции от температуры. </a:t>
            </a:r>
          </a:p>
        </p:txBody>
      </p:sp>
      <p:sp>
        <p:nvSpPr>
          <p:cNvPr id="7" name="AutoShape 30" descr="{\displaystyle k(T)=A\cdot e^{{-E_{a}}/{RT}}.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2" descr="{\displaystyle k(T)=A\cdot e^{{-E_{a}}/{RT}}.}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029200" y="4357062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Линеаризованный закон Аррениуса. </a:t>
            </a:r>
          </a:p>
          <a:p>
            <a:r>
              <a:rPr lang="ru-RU" sz="2400" dirty="0" smtClean="0"/>
              <a:t>Наклон     </a:t>
            </a:r>
            <a:r>
              <a:rPr lang="en-US" sz="2400" dirty="0" err="1" smtClean="0"/>
              <a:t>tg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= -E/R</a:t>
            </a:r>
          </a:p>
          <a:p>
            <a:r>
              <a:rPr lang="ru-RU" sz="2400" dirty="0" smtClean="0"/>
              <a:t>Отрезок    </a:t>
            </a:r>
            <a:r>
              <a:rPr lang="en-US" sz="2400" dirty="0" smtClean="0"/>
              <a:t>ln A</a:t>
            </a:r>
            <a:endParaRPr lang="ru-RU" sz="2400" dirty="0"/>
          </a:p>
        </p:txBody>
      </p:sp>
      <p:sp>
        <p:nvSpPr>
          <p:cNvPr id="12" name="AutoShape 38" descr="Уравнение Аррениуса - график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6076" y="6564868"/>
            <a:ext cx="9137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Красноперов Л. Н. Химическая кинетика //Новосибирск: </a:t>
            </a:r>
            <a:r>
              <a:rPr lang="ru-RU" b="1" i="1" dirty="0" err="1"/>
              <a:t>Новосиб</a:t>
            </a:r>
            <a:r>
              <a:rPr lang="ru-RU" b="1" i="1" dirty="0"/>
              <a:t>. ун-т. – 1988.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0744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1892" y="-3772"/>
            <a:ext cx="8991600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</a:rPr>
              <a:t>Скорость химической реакции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892" y="685800"/>
            <a:ext cx="88897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Практически все реакции в химии обратимы. Обратимую реакцию можно представить как  две параллельно идущие реакции.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181600" cy="163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9992" y="3200400"/>
            <a:ext cx="4432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Зависимость концентрации компонента от времени.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 химии практически нет реакций со 100% выходом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43562"/>
            <a:ext cx="9093491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В реальности все </a:t>
            </a:r>
            <a:r>
              <a:rPr lang="ru-RU" sz="2400" dirty="0">
                <a:solidFill>
                  <a:srgbClr val="FF0000"/>
                </a:solidFill>
              </a:rPr>
              <a:t>реакции </a:t>
            </a:r>
            <a:r>
              <a:rPr lang="ru-RU" sz="2400" dirty="0" smtClean="0">
                <a:solidFill>
                  <a:srgbClr val="FF0000"/>
                </a:solidFill>
              </a:rPr>
              <a:t>обратимые, многостадийные и ограничены кинетическими затруднениями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30" y="1939787"/>
            <a:ext cx="3467100" cy="31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7947" y="5105400"/>
            <a:ext cx="8953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“</a:t>
            </a:r>
            <a:r>
              <a:rPr lang="ru-RU" sz="2400" b="1" dirty="0" smtClean="0">
                <a:solidFill>
                  <a:srgbClr val="00B050"/>
                </a:solidFill>
              </a:rPr>
              <a:t>Задавить</a:t>
            </a:r>
            <a:r>
              <a:rPr lang="en-US" sz="2400" b="1" dirty="0" smtClean="0">
                <a:solidFill>
                  <a:srgbClr val="00B050"/>
                </a:solidFill>
              </a:rPr>
              <a:t>”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обратную реакцию зачастую </a:t>
            </a:r>
            <a:r>
              <a:rPr lang="ru-RU" sz="2400" b="1" dirty="0" smtClean="0">
                <a:solidFill>
                  <a:srgbClr val="00B050"/>
                </a:solidFill>
              </a:rPr>
              <a:t>важнее </a:t>
            </a:r>
            <a:r>
              <a:rPr lang="ru-RU" sz="2400" b="1" dirty="0">
                <a:solidFill>
                  <a:srgbClr val="00B050"/>
                </a:solidFill>
              </a:rPr>
              <a:t>повышения скорости </a:t>
            </a:r>
            <a:r>
              <a:rPr lang="ru-RU" sz="2400" b="1" dirty="0" smtClean="0">
                <a:solidFill>
                  <a:srgbClr val="00B050"/>
                </a:solidFill>
              </a:rPr>
              <a:t>прямой.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1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77000"/>
            <a:ext cx="9137210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/>
              <a:t>Ramos M. A. et al. On the phase diagram of polymorphic ethanol: Thermodynamic and structural studies //Journal of non-crystalline solids. – 2006. – Т. 352. – №. 42-49. – С. 4769-4775.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33400"/>
            <a:ext cx="50768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Строение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криокристаллов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AutoShape 5" descr="Определение размера зерна поликристаллов | Контент-платформа Pandi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 descr="Определение размера зерна поликристаллов | Контент-платформа Pandia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Определение размера зерна поликристаллов | Контент-платформа Pandia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Определение размера зерна поликристаллов | Контент-платформа Pandia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29200"/>
            <a:ext cx="9115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/>
              <a:t>Криоконденсаты</a:t>
            </a:r>
            <a:r>
              <a:rPr lang="ru-RU" sz="2200" dirty="0" smtClean="0"/>
              <a:t> характеризуются пространственной неоднородностью. Чаще всего это поликристаллические сростки либо аморфные области.</a:t>
            </a:r>
          </a:p>
          <a:p>
            <a:r>
              <a:rPr lang="ru-RU" sz="2200" dirty="0" smtClean="0"/>
              <a:t>В термодинамическом плане </a:t>
            </a:r>
            <a:r>
              <a:rPr lang="ru-RU" sz="2200" dirty="0" err="1" smtClean="0"/>
              <a:t>криоконденсаты</a:t>
            </a:r>
            <a:r>
              <a:rPr lang="ru-RU" sz="2200" dirty="0" smtClean="0"/>
              <a:t> зачастую метастабильны и могут состоять из множества фаз одновременно.</a:t>
            </a:r>
            <a:endParaRPr lang="en-US" sz="2200" dirty="0"/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755550"/>
            <a:ext cx="3378200" cy="33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83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4883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Квантовый предел скорости химической реакции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066800"/>
            <a:ext cx="48212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413"/>
            <a:ext cx="43227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82" y="2667000"/>
            <a:ext cx="425458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B050"/>
                </a:solidFill>
              </a:rPr>
              <a:t>Зависимость логарифма константы скорости реакции от обратной температуры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82" y="6015335"/>
            <a:ext cx="907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Наблюдается плато константы скорости реакции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6200" y="3886200"/>
            <a:ext cx="4207613" cy="1824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/>
              <a:t>Малые Т</a:t>
            </a:r>
            <a:r>
              <a:rPr lang="en-US" sz="2200" dirty="0" smtClean="0"/>
              <a:t>: k</a:t>
            </a:r>
            <a:r>
              <a:rPr lang="ru-RU" sz="2200" dirty="0" smtClean="0"/>
              <a:t> не зависит от Т</a:t>
            </a:r>
            <a:r>
              <a:rPr lang="en-US" sz="22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/>
              <a:t>Средние Т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en-US" sz="2200" dirty="0" smtClean="0"/>
              <a:t>k</a:t>
            </a:r>
            <a:r>
              <a:rPr lang="ru-RU" sz="2200" dirty="0" smtClean="0"/>
              <a:t> линеен по Т. </a:t>
            </a:r>
            <a:endParaRPr lang="en-US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2200" dirty="0" smtClean="0"/>
              <a:t>Высокие Т</a:t>
            </a:r>
            <a:r>
              <a:rPr lang="en-US" sz="2200" dirty="0" smtClean="0"/>
              <a:t>:</a:t>
            </a:r>
            <a:r>
              <a:rPr lang="ru-RU" sz="2200" dirty="0" smtClean="0"/>
              <a:t> </a:t>
            </a:r>
            <a:r>
              <a:rPr lang="en-US" sz="2200" dirty="0" smtClean="0"/>
              <a:t>k </a:t>
            </a:r>
            <a:r>
              <a:rPr lang="ru-RU" sz="2200" dirty="0" smtClean="0"/>
              <a:t>пропорционален Т по Аррениусу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339" y="6410980"/>
            <a:ext cx="9083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Гольданский В. И. Явление квантового низкотемпературного предела скорости химических реакций //Успехи химии. – 1975. – Т. 44. – №. 12. – С. 2121-2149.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60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41990</TotalTime>
  <Words>1755</Words>
  <Application>Microsoft Office PowerPoint</Application>
  <PresentationFormat>Экран (4:3)</PresentationFormat>
  <Paragraphs>262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Graph</vt:lpstr>
      <vt:lpstr>Основы криохимии</vt:lpstr>
      <vt:lpstr>Содержание доклада</vt:lpstr>
      <vt:lpstr>Термодинамика химической реакции</vt:lpstr>
      <vt:lpstr>Стабильность молекул</vt:lpstr>
      <vt:lpstr>Презентация PowerPoint</vt:lpstr>
      <vt:lpstr>Скорость химической реакции</vt:lpstr>
      <vt:lpstr>Презентация PowerPoint</vt:lpstr>
      <vt:lpstr>Строение криокристаллов</vt:lpstr>
      <vt:lpstr>Квантовый предел скорости химической реакции</vt:lpstr>
      <vt:lpstr>Презентация PowerPoint</vt:lpstr>
      <vt:lpstr>Туннелирование</vt:lpstr>
      <vt:lpstr>Туннелирование иона в твердом теле</vt:lpstr>
      <vt:lpstr>Туннелирование в аморфной среде</vt:lpstr>
      <vt:lpstr>Презентация PowerPoint</vt:lpstr>
      <vt:lpstr>Изотопные эффекты</vt:lpstr>
      <vt:lpstr>Презентация PowerPoint</vt:lpstr>
      <vt:lpstr>Презентация PowerPoint</vt:lpstr>
      <vt:lpstr>Раздел II Методики проведения криохимических исследований</vt:lpstr>
      <vt:lpstr>Презентация PowerPoint</vt:lpstr>
      <vt:lpstr>Используемые реагенты</vt:lpstr>
      <vt:lpstr>Проведение матричных исследований</vt:lpstr>
      <vt:lpstr>Влияние матриц на реагенты</vt:lpstr>
      <vt:lpstr>Матрицы: диагностика</vt:lpstr>
      <vt:lpstr>Матрицы: примеры работ</vt:lpstr>
      <vt:lpstr>Металлы в матрицах</vt:lpstr>
      <vt:lpstr>Реакции с большим выходом</vt:lpstr>
      <vt:lpstr>Реакции с большим выходом</vt:lpstr>
      <vt:lpstr>Презентация PowerPoint</vt:lpstr>
      <vt:lpstr>Криополимеризация</vt:lpstr>
      <vt:lpstr>Презентация PowerPoint</vt:lpstr>
      <vt:lpstr>Криоплазма</vt:lpstr>
      <vt:lpstr>Презентация PowerPoint</vt:lpstr>
      <vt:lpstr>Презентация PowerPoint</vt:lpstr>
      <vt:lpstr>Презентация PowerPoint</vt:lpstr>
      <vt:lpstr>Приложения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Нечай Андрей Николаевич</dc:creator>
  <cp:lastModifiedBy>Нечай Андрей Николаевич</cp:lastModifiedBy>
  <cp:revision>346</cp:revision>
  <dcterms:created xsi:type="dcterms:W3CDTF">2018-02-08T07:13:34Z</dcterms:created>
  <dcterms:modified xsi:type="dcterms:W3CDTF">2020-10-06T13:00:53Z</dcterms:modified>
</cp:coreProperties>
</file>