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337" r:id="rId6"/>
    <p:sldId id="338" r:id="rId7"/>
    <p:sldId id="339" r:id="rId8"/>
    <p:sldId id="340" r:id="rId9"/>
    <p:sldId id="303" r:id="rId10"/>
    <p:sldId id="316" r:id="rId11"/>
    <p:sldId id="305" r:id="rId12"/>
    <p:sldId id="314" r:id="rId13"/>
    <p:sldId id="335" r:id="rId14"/>
    <p:sldId id="342" r:id="rId15"/>
    <p:sldId id="332" r:id="rId16"/>
    <p:sldId id="285" r:id="rId17"/>
    <p:sldId id="310" r:id="rId18"/>
    <p:sldId id="300" r:id="rId19"/>
    <p:sldId id="299" r:id="rId20"/>
    <p:sldId id="341" r:id="rId21"/>
    <p:sldId id="321" r:id="rId22"/>
    <p:sldId id="323" r:id="rId23"/>
    <p:sldId id="343" r:id="rId24"/>
    <p:sldId id="33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аб114" initials="Л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2214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42662-4DA7-42D9-8135-41B0A1692E62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1E2AE-4F60-4CD6-BCA4-C5DFD6C5C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B0C0D-EB3B-46DB-B8E5-4400ADED3438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76566-27E0-40E5-829C-53F7F6FD1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76566-27E0-40E5-829C-53F7F6FD1616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76566-27E0-40E5-829C-53F7F6FD161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F217B50-D6BF-4488-A638-05E7B49AE701}" type="datetime1">
              <a:rPr lang="ru-RU" smtClean="0"/>
              <a:pPr/>
              <a:t>16.11.2023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32B795-DC85-4EF4-968C-53E9C8EA1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DE08F-DFFF-4125-ABF0-736B93ACE84B}" type="datetime1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B795-DC85-4EF4-968C-53E9C8EA1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B05A827-C2E4-4268-B2D3-E878829FEDCC}" type="datetime1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D32B795-DC85-4EF4-968C-53E9C8EA1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DEBD-EFC1-4832-BEA1-F6E13D31BA81}" type="datetime1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32B795-DC85-4EF4-968C-53E9C8EA1A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4E2F-0B81-4598-9ADB-2C6E5890BD9F}" type="datetime1">
              <a:rPr lang="ru-RU" smtClean="0"/>
              <a:pPr/>
              <a:t>16.11.2023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D32B795-DC85-4EF4-968C-53E9C8EA1A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4E97DD5-9F7B-4283-9F91-E05981BB2081}" type="datetime1">
              <a:rPr lang="ru-RU" smtClean="0"/>
              <a:pPr/>
              <a:t>16.11.2023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D32B795-DC85-4EF4-968C-53E9C8EA1A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8C4AD16-8745-4423-AD7F-D7D8ECE652EE}" type="datetime1">
              <a:rPr lang="ru-RU" smtClean="0"/>
              <a:pPr/>
              <a:t>16.11.2023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D32B795-DC85-4EF4-968C-53E9C8EA1A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6DDD-5C88-494A-98D2-E584A4089DAF}" type="datetime1">
              <a:rPr lang="ru-RU" smtClean="0"/>
              <a:pPr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32B795-DC85-4EF4-968C-53E9C8EA1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EDBA-C9B6-497B-B830-A34D4793CD34}" type="datetime1">
              <a:rPr lang="ru-RU" smtClean="0"/>
              <a:pPr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32B795-DC85-4EF4-968C-53E9C8EA1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73802-7E9D-4D04-82B3-26FFD64B2A35}" type="datetime1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32B795-DC85-4EF4-968C-53E9C8EA1A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2105D78-8A85-42F0-9201-8109942D3DA4}" type="datetime1">
              <a:rPr lang="ru-RU" smtClean="0"/>
              <a:pPr/>
              <a:t>16.11.2023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D32B795-DC85-4EF4-968C-53E9C8EA1A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7786CA-532F-4E34-8C4B-13B187C2845B}" type="datetime1">
              <a:rPr lang="ru-RU" smtClean="0"/>
              <a:pPr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D32B795-DC85-4EF4-968C-53E9C8EA1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jpe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B795-DC85-4EF4-968C-53E9C8EA1ACA}" type="slidenum">
              <a:rPr lang="ru-RU" smtClean="0"/>
              <a:pPr/>
              <a:t>1</a:t>
            </a:fld>
            <a:endParaRPr lang="ru-RU" dirty="0"/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214282" y="285728"/>
            <a:ext cx="1266825" cy="601664"/>
            <a:chOff x="261" y="255"/>
            <a:chExt cx="1089" cy="730"/>
          </a:xfrm>
        </p:grpSpPr>
        <p:sp>
          <p:nvSpPr>
            <p:cNvPr id="5" name="Rectangle 43"/>
            <p:cNvSpPr>
              <a:spLocks noChangeArrowheads="1"/>
            </p:cNvSpPr>
            <p:nvPr/>
          </p:nvSpPr>
          <p:spPr bwMode="auto">
            <a:xfrm>
              <a:off x="261" y="737"/>
              <a:ext cx="1089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lnSpc>
                  <a:spcPct val="80000"/>
                </a:lnSpc>
                <a:buClr>
                  <a:schemeClr val="bg2"/>
                </a:buClr>
                <a:buFont typeface="Monotype Sorts" pitchFamily="2" charset="2"/>
                <a:buNone/>
              </a:pPr>
              <a:r>
                <a:rPr kumimoji="1" lang="ru-RU" altLang="ru-RU" b="1" i="1" dirty="0">
                  <a:latin typeface="Times New Roman" pitchFamily="18" charset="0"/>
                </a:rPr>
                <a:t>ИФМ РАН</a:t>
              </a:r>
            </a:p>
          </p:txBody>
        </p:sp>
        <p:pic>
          <p:nvPicPr>
            <p:cNvPr id="6" name="Picture 44" descr="IPM 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55"/>
              <a:ext cx="921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3929058" y="6357958"/>
            <a:ext cx="188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</a:t>
            </a:r>
            <a:r>
              <a:rPr lang="ru-RU" dirty="0" smtClean="0"/>
              <a:t>ноября 2023 г.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000892" y="5214950"/>
            <a:ext cx="1869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Аспирант:</a:t>
            </a:r>
          </a:p>
          <a:p>
            <a:r>
              <a:rPr lang="ru-RU" dirty="0" smtClean="0"/>
              <a:t>Калинников М.А.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14480" y="2214554"/>
            <a:ext cx="635949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Структуры </a:t>
            </a:r>
            <a:r>
              <a:rPr lang="en-US" sz="4400" dirty="0" smtClean="0"/>
              <a:t>In(Ga)N</a:t>
            </a:r>
            <a:r>
              <a:rPr lang="ru-RU" sz="4400" dirty="0" smtClean="0"/>
              <a:t> </a:t>
            </a:r>
          </a:p>
          <a:p>
            <a:r>
              <a:rPr lang="ru-RU" sz="4400" dirty="0" smtClean="0"/>
              <a:t>с квантовыми ямами для </a:t>
            </a:r>
          </a:p>
          <a:p>
            <a:r>
              <a:rPr lang="ru-RU" sz="4400" dirty="0" smtClean="0"/>
              <a:t>оптоэлектроники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Методы снижения влияния дислокаций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32B795-DC85-4EF4-968C-53E9C8EA1ACA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/>
          <a:srcRect l="17013" r="16351" b="25438"/>
          <a:stretch>
            <a:fillRect/>
          </a:stretch>
        </p:blipFill>
        <p:spPr bwMode="auto">
          <a:xfrm>
            <a:off x="71406" y="1857364"/>
            <a:ext cx="33575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42976" y="1571612"/>
            <a:ext cx="227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MOCVD Yellow LED</a:t>
            </a:r>
            <a:endParaRPr lang="ru-RU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000496" y="1857364"/>
            <a:ext cx="4714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 </a:t>
            </a:r>
            <a:r>
              <a:rPr lang="ru-RU" dirty="0" smtClean="0"/>
              <a:t>для релаксации упругих напряжений и создание </a:t>
            </a:r>
            <a:r>
              <a:rPr lang="en-US" dirty="0" smtClean="0"/>
              <a:t>V-</a:t>
            </a:r>
            <a:r>
              <a:rPr lang="ru-RU" dirty="0" smtClean="0"/>
              <a:t>ям в местах выхода дислокаций.</a:t>
            </a:r>
            <a:endParaRPr lang="en-US" dirty="0" smtClean="0"/>
          </a:p>
          <a:p>
            <a:r>
              <a:rPr lang="en-US" dirty="0" smtClean="0"/>
              <a:t>V-</a:t>
            </a:r>
            <a:r>
              <a:rPr lang="ru-RU" dirty="0" smtClean="0"/>
              <a:t>ямы </a:t>
            </a:r>
            <a:r>
              <a:rPr lang="ru-RU" dirty="0" smtClean="0">
                <a:solidFill>
                  <a:srgbClr val="FF0000"/>
                </a:solidFill>
              </a:rPr>
              <a:t>снижают упругие напряжения </a:t>
            </a:r>
            <a:r>
              <a:rPr lang="ru-RU" dirty="0" smtClean="0"/>
              <a:t>в КЯ и экранируют влияние дефектов на КЯ.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447000"/>
            <a:ext cx="3295655" cy="198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643314"/>
            <a:ext cx="4500594" cy="240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357158" y="6429396"/>
            <a:ext cx="73580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Jiang F. et al. //Photonics Research. – 2019. – Т. 7. – №. 2. – С. 144-148.</a:t>
            </a:r>
            <a:endParaRPr lang="ru-RU" sz="1200" dirty="0"/>
          </a:p>
        </p:txBody>
      </p:sp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5"/>
          <a:srcRect t="4895" r="11764" b="7003"/>
          <a:stretch>
            <a:fillRect/>
          </a:stretch>
        </p:blipFill>
        <p:spPr bwMode="auto">
          <a:xfrm>
            <a:off x="2928926" y="1928802"/>
            <a:ext cx="928694" cy="87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5500694" y="6286520"/>
            <a:ext cx="3500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Hangleiter</a:t>
            </a:r>
            <a:r>
              <a:rPr lang="en-US" sz="1200" dirty="0" smtClean="0"/>
              <a:t> A. et al. //Physical review letters. – 2005. – Т. 95. – №. 12. – С. 127402.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Усиление квантово-размерного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эффекта Штарка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32B795-DC85-4EF4-968C-53E9C8EA1ACA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628652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" dirty="0" smtClean="0"/>
              <a:t>Яковлев И. Н. Исследования светоизлучающих гетероструктур с квантовыми ямами, ориентированными в полярных и неполярных направлениях : </a:t>
            </a:r>
            <a:r>
              <a:rPr lang="ru-RU" sz="800" dirty="0" err="1" smtClean="0"/>
              <a:t>дис</a:t>
            </a:r>
            <a:r>
              <a:rPr lang="ru-RU" sz="800" dirty="0" smtClean="0"/>
              <a:t>. – СПб. : Яковлев Илья Николаевич, 2014</a:t>
            </a:r>
            <a:endParaRPr lang="ru-RU" sz="8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 l="16972" r="19378" b="31626"/>
          <a:stretch>
            <a:fillRect/>
          </a:stretch>
        </p:blipFill>
        <p:spPr bwMode="auto">
          <a:xfrm>
            <a:off x="6143636" y="1714488"/>
            <a:ext cx="214314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14818"/>
            <a:ext cx="498198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571472" y="2357430"/>
          <a:ext cx="2848985" cy="1803398"/>
        </p:xfrm>
        <a:graphic>
          <a:graphicData uri="http://schemas.openxmlformats.org/presentationml/2006/ole">
            <p:oleObj spid="_x0000_s79876" name="Формула" r:id="rId5" imgW="1562040" imgH="965160" progId="Equation.3">
              <p:embed/>
            </p:oleObj>
          </a:graphicData>
        </a:graphic>
      </p:graphicFrame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4024332"/>
            <a:ext cx="3048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786446" y="3143248"/>
            <a:ext cx="3220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Вероятность перехода в КЯ</a:t>
            </a:r>
          </a:p>
          <a:p>
            <a:r>
              <a:rPr lang="en-US" b="1" dirty="0" smtClean="0"/>
              <a:t>In</a:t>
            </a:r>
            <a:r>
              <a:rPr lang="en-US" sz="1200" b="1" dirty="0" smtClean="0"/>
              <a:t>x</a:t>
            </a:r>
            <a:r>
              <a:rPr lang="en-US" b="1" dirty="0" smtClean="0"/>
              <a:t>Ga</a:t>
            </a:r>
            <a:r>
              <a:rPr lang="en-US" sz="1200" b="1" dirty="0" smtClean="0"/>
              <a:t>1-x</a:t>
            </a:r>
            <a:r>
              <a:rPr lang="en-US" b="1" dirty="0" smtClean="0"/>
              <a:t>N/GaN </a:t>
            </a:r>
            <a:r>
              <a:rPr lang="ru-RU" b="1" dirty="0" smtClean="0"/>
              <a:t>в зависимости</a:t>
            </a:r>
          </a:p>
          <a:p>
            <a:r>
              <a:rPr lang="ru-RU" b="1" dirty="0" smtClean="0"/>
              <a:t>от ширины КЯ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1571612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Встроенные поля в нитридах металлов III группы составляют 1-3 МВ/см.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4143372" y="2428868"/>
            <a:ext cx="135732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88508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Рост на неполярной/полуполярной подложке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32B795-DC85-4EF4-968C-53E9C8EA1ACA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642939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 smtClean="0"/>
              <a:t>Monavarian</a:t>
            </a:r>
            <a:r>
              <a:rPr lang="en-US" sz="1200" dirty="0" smtClean="0"/>
              <a:t> M</a:t>
            </a:r>
            <a:r>
              <a:rPr lang="ru-RU" sz="1200" dirty="0" smtClean="0"/>
              <a:t> </a:t>
            </a:r>
            <a:r>
              <a:rPr lang="en-US" sz="1200" dirty="0" smtClean="0"/>
              <a:t>et.al (a). – 2019. – Т. 216. – №. 1. – С. 1800628.</a:t>
            </a:r>
            <a:endParaRPr lang="ru-RU" sz="1200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544136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/>
          <a:srcRect l="19438" t="8205" r="49339" b="30769"/>
          <a:stretch>
            <a:fillRect/>
          </a:stretch>
        </p:blipFill>
        <p:spPr bwMode="auto">
          <a:xfrm>
            <a:off x="285720" y="3714752"/>
            <a:ext cx="374599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85720" y="5786454"/>
            <a:ext cx="3743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x=0.05 (1), 0.1 (2), 0.15 (3), 0.2 (4)</a:t>
            </a:r>
            <a:endParaRPr lang="ru-RU" dirty="0"/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4"/>
          <a:srcRect l="11709" r="39991" b="14382"/>
          <a:stretch>
            <a:fillRect/>
          </a:stretch>
        </p:blipFill>
        <p:spPr bwMode="auto">
          <a:xfrm>
            <a:off x="6072198" y="1714488"/>
            <a:ext cx="235745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929454" y="3571876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QW 3 nm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4214818"/>
            <a:ext cx="42148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D</a:t>
            </a:r>
            <a:r>
              <a:rPr lang="en-US" dirty="0" smtClean="0"/>
              <a:t> (semi/non polar</a:t>
            </a:r>
            <a:r>
              <a:rPr lang="ru-RU" dirty="0" smtClean="0"/>
              <a:t> </a:t>
            </a:r>
            <a:r>
              <a:rPr lang="en-US" dirty="0" smtClean="0"/>
              <a:t>sapphire) &gt;10</a:t>
            </a:r>
            <a:r>
              <a:rPr lang="en-US" baseline="30000" dirty="0" smtClean="0"/>
              <a:t>9</a:t>
            </a:r>
            <a:r>
              <a:rPr lang="ru-RU" dirty="0" smtClean="0"/>
              <a:t> </a:t>
            </a:r>
            <a:r>
              <a:rPr lang="en-US" dirty="0" smtClean="0"/>
              <a:t>c</a:t>
            </a:r>
            <a:r>
              <a:rPr lang="ru-RU" dirty="0" smtClean="0"/>
              <a:t>м</a:t>
            </a:r>
            <a:r>
              <a:rPr lang="ru-RU" baseline="30000" dirty="0" smtClean="0"/>
              <a:t>-</a:t>
            </a:r>
            <a:r>
              <a:rPr lang="en-US" baseline="30000" dirty="0" smtClean="0"/>
              <a:t>2 </a:t>
            </a:r>
          </a:p>
          <a:p>
            <a:r>
              <a:rPr lang="en-US" dirty="0" smtClean="0"/>
              <a:t>N</a:t>
            </a:r>
            <a:r>
              <a:rPr lang="en-US" baseline="-25000" dirty="0" smtClean="0"/>
              <a:t>D</a:t>
            </a:r>
            <a:r>
              <a:rPr lang="en-US" dirty="0" smtClean="0"/>
              <a:t> (c-sapphire) &gt;=10</a:t>
            </a:r>
            <a:r>
              <a:rPr lang="en-US" baseline="30000" dirty="0" smtClean="0"/>
              <a:t>8</a:t>
            </a:r>
            <a:r>
              <a:rPr lang="ru-RU" dirty="0" smtClean="0"/>
              <a:t> </a:t>
            </a:r>
            <a:r>
              <a:rPr lang="en-US" dirty="0" smtClean="0"/>
              <a:t>c</a:t>
            </a:r>
            <a:r>
              <a:rPr lang="ru-RU" dirty="0" smtClean="0"/>
              <a:t>м</a:t>
            </a:r>
            <a:r>
              <a:rPr lang="ru-RU" baseline="30000" dirty="0" smtClean="0"/>
              <a:t>-</a:t>
            </a:r>
            <a:r>
              <a:rPr lang="en-US" baseline="30000" dirty="0" smtClean="0"/>
              <a:t>2 </a:t>
            </a:r>
          </a:p>
          <a:p>
            <a:endParaRPr lang="en-US" baseline="30000" dirty="0" smtClean="0"/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929190" y="5214950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+</a:t>
            </a:r>
            <a:r>
              <a:rPr lang="ru-RU" dirty="0" smtClean="0">
                <a:solidFill>
                  <a:srgbClr val="00B050"/>
                </a:solidFill>
              </a:rPr>
              <a:t>Подавление КРЭШ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ru-RU" dirty="0" smtClean="0">
                <a:solidFill>
                  <a:srgbClr val="FF0000"/>
                </a:solidFill>
              </a:rPr>
              <a:t>Увеличение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baseline="-25000" dirty="0" smtClean="0">
                <a:solidFill>
                  <a:srgbClr val="FF0000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Лазерная генерация от </a:t>
            </a:r>
            <a:r>
              <a:rPr lang="en-US" dirty="0" smtClean="0"/>
              <a:t>InGaN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32B795-DC85-4EF4-968C-53E9C8EA1ACA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85786" y="1785926"/>
            <a:ext cx="392905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Квантовые точки </a:t>
            </a:r>
            <a:r>
              <a:rPr lang="en-US" sz="2000" dirty="0" smtClean="0"/>
              <a:t>InGaN/GaN </a:t>
            </a:r>
          </a:p>
          <a:p>
            <a:r>
              <a:rPr lang="el-GR" sz="2000" dirty="0" smtClean="0"/>
              <a:t>λ</a:t>
            </a:r>
            <a:r>
              <a:rPr lang="en-US" sz="2000" dirty="0" smtClean="0"/>
              <a:t>=</a:t>
            </a:r>
            <a:r>
              <a:rPr lang="ru-RU" sz="2000" dirty="0" smtClean="0"/>
              <a:t>630</a:t>
            </a:r>
            <a:r>
              <a:rPr lang="en-US" sz="2000" dirty="0" smtClean="0"/>
              <a:t> </a:t>
            </a:r>
            <a:r>
              <a:rPr lang="ru-RU" sz="2000" dirty="0" smtClean="0"/>
              <a:t>нм</a:t>
            </a:r>
            <a:r>
              <a:rPr lang="en-US" sz="2000" dirty="0" smtClean="0"/>
              <a:t> </a:t>
            </a:r>
            <a:r>
              <a:rPr lang="ru-RU" sz="2000" dirty="0" smtClean="0"/>
              <a:t>(</a:t>
            </a:r>
            <a:r>
              <a:rPr lang="en-US" sz="2000" dirty="0" smtClean="0"/>
              <a:t>T=300 K)</a:t>
            </a:r>
          </a:p>
          <a:p>
            <a:endParaRPr lang="ru-RU" dirty="0" smtClean="0">
              <a:latin typeface="Calibri"/>
            </a:endParaRP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14620"/>
            <a:ext cx="239245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714620"/>
            <a:ext cx="254794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643446"/>
            <a:ext cx="2441451" cy="193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00034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/>
              <a:t>Japanese Journal of Applied Physics 55, 032101 (2016)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 b="33823"/>
          <a:stretch>
            <a:fillRect/>
          </a:stretch>
        </p:blipFill>
        <p:spPr bwMode="auto">
          <a:xfrm>
            <a:off x="357158" y="5143512"/>
            <a:ext cx="2257425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14282" y="5643578"/>
            <a:ext cx="1157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WPE~ 1.6%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43636" y="1500174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Квантовые нити  </a:t>
            </a:r>
            <a:r>
              <a:rPr lang="en-US" dirty="0" smtClean="0"/>
              <a:t>InGaN </a:t>
            </a:r>
          </a:p>
          <a:p>
            <a:r>
              <a:rPr lang="el-GR" dirty="0" smtClean="0">
                <a:cs typeface="Times New Roman" pitchFamily="18" charset="0"/>
              </a:rPr>
              <a:t>λ = </a:t>
            </a:r>
            <a:r>
              <a:rPr lang="ru-RU" dirty="0" smtClean="0">
                <a:cs typeface="Times New Roman" pitchFamily="18" charset="0"/>
              </a:rPr>
              <a:t>1.33</a:t>
            </a:r>
            <a:r>
              <a:rPr lang="el-GR" dirty="0" smtClean="0">
                <a:cs typeface="Times New Roman" pitchFamily="18" charset="0"/>
              </a:rPr>
              <a:t> μ</a:t>
            </a:r>
            <a:r>
              <a:rPr lang="en-US" dirty="0" smtClean="0">
                <a:cs typeface="Times New Roman" pitchFamily="18" charset="0"/>
              </a:rPr>
              <a:t>m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T=300 K)</a:t>
            </a:r>
            <a:endParaRPr lang="ru-RU" dirty="0" smtClean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24" y="2071678"/>
            <a:ext cx="3714776" cy="170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3786190"/>
            <a:ext cx="3012623" cy="242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2643186" y="4143368"/>
            <a:ext cx="5357826" cy="714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29520" y="4429132"/>
            <a:ext cx="1157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WPE~ 0.1%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72132" y="6211669"/>
            <a:ext cx="3571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P. Bhattacharya</a:t>
            </a:r>
            <a:r>
              <a:rPr lang="ru-RU" sz="1200" dirty="0" smtClean="0"/>
              <a:t> </a:t>
            </a:r>
            <a:r>
              <a:rPr lang="en-US" sz="1200" dirty="0" smtClean="0"/>
              <a:t>et.al Proc. SPIE 10553, Novel In-Plane Semiconductor Lasers XVII, 1055302 (19 February 2018); </a:t>
            </a:r>
            <a:r>
              <a:rPr lang="en-US" sz="1200" dirty="0" err="1" smtClean="0"/>
              <a:t>doi</a:t>
            </a:r>
            <a:r>
              <a:rPr lang="en-US" sz="1200" dirty="0" smtClean="0"/>
              <a:t>: 10.1117/12.2302548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Проблемы КТ и ННК на основе </a:t>
            </a:r>
            <a:r>
              <a:rPr lang="en-US" dirty="0" smtClean="0"/>
              <a:t>InGaN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32B795-DC85-4EF4-968C-53E9C8EA1ACA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Низкая выходная мощность излучения.</a:t>
            </a:r>
          </a:p>
          <a:p>
            <a:r>
              <a:rPr lang="ru-RU" dirty="0" smtClean="0"/>
              <a:t>Сложности при  формировании приборных (лазерных) структур, в том числе различных резонаторных структур на базе фотонных кристаллов.</a:t>
            </a:r>
          </a:p>
          <a:p>
            <a:r>
              <a:rPr lang="ru-RU" dirty="0" smtClean="0"/>
              <a:t>Сложность достижения необходимой плотности КТ и однородности размеров.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Продвижение в ИК область спектра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32B795-DC85-4EF4-968C-53E9C8EA1ACA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2963040"/>
            <a:ext cx="2428892" cy="44213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76" tIns="13538" rIns="27076" bIns="13538" anchor="ctr"/>
          <a:lstStyle/>
          <a:p>
            <a:pPr algn="ctr">
              <a:defRPr/>
            </a:pPr>
            <a:r>
              <a:rPr lang="en-US" sz="2200" b="1" dirty="0">
                <a:latin typeface="+mj-lt"/>
                <a:cs typeface="Times New Roman" pitchFamily="18" charset="0"/>
              </a:rPr>
              <a:t>(0001) </a:t>
            </a:r>
            <a:r>
              <a:rPr lang="ru-RU" sz="2200" b="1" dirty="0">
                <a:latin typeface="+mj-lt"/>
                <a:cs typeface="Times New Roman" pitchFamily="18" charset="0"/>
              </a:rPr>
              <a:t>Al</a:t>
            </a:r>
            <a:r>
              <a:rPr lang="ru-RU" sz="2200" b="1" baseline="-25000" dirty="0">
                <a:latin typeface="+mj-lt"/>
                <a:cs typeface="Times New Roman" pitchFamily="18" charset="0"/>
              </a:rPr>
              <a:t>2</a:t>
            </a:r>
            <a:r>
              <a:rPr lang="en-US" sz="2200" b="1" dirty="0">
                <a:latin typeface="+mj-lt"/>
                <a:cs typeface="Times New Roman" pitchFamily="18" charset="0"/>
              </a:rPr>
              <a:t>O</a:t>
            </a:r>
            <a:r>
              <a:rPr lang="ru-RU" sz="2200" b="1" baseline="-25000" dirty="0">
                <a:latin typeface="+mj-lt"/>
                <a:cs typeface="Times New Roman" pitchFamily="18" charset="0"/>
              </a:rPr>
              <a:t>3</a:t>
            </a:r>
            <a:endParaRPr lang="ru-RU" sz="2200" b="1" dirty="0">
              <a:latin typeface="+mj-lt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2285992"/>
            <a:ext cx="2432208" cy="4048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76" tIns="13538" rIns="27076" bIns="13538" anchor="ctr"/>
          <a:lstStyle/>
          <a:p>
            <a:pPr algn="ctr">
              <a:defRPr/>
            </a:pPr>
            <a:r>
              <a:rPr lang="en-US" sz="2200" b="1" dirty="0">
                <a:latin typeface="+mj-lt"/>
                <a:cs typeface="Times New Roman" pitchFamily="18" charset="0"/>
              </a:rPr>
              <a:t>700 </a:t>
            </a:r>
            <a:r>
              <a:rPr lang="en-US" sz="2200" b="1" dirty="0" smtClean="0">
                <a:latin typeface="+mj-lt"/>
                <a:cs typeface="Times New Roman" pitchFamily="18" charset="0"/>
              </a:rPr>
              <a:t>nm </a:t>
            </a:r>
            <a:r>
              <a:rPr lang="en-US" sz="2200" b="1" dirty="0">
                <a:latin typeface="+mj-lt"/>
                <a:cs typeface="Times New Roman" pitchFamily="18" charset="0"/>
              </a:rPr>
              <a:t>GaN</a:t>
            </a:r>
            <a:endParaRPr lang="ru-RU" sz="2200" b="1" dirty="0">
              <a:latin typeface="+mj-lt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1833538"/>
            <a:ext cx="2428892" cy="5000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76" tIns="13538" rIns="27076" bIns="13538" anchor="ctr"/>
          <a:lstStyle/>
          <a:p>
            <a:pPr algn="ctr">
              <a:defRPr/>
            </a:pPr>
            <a:r>
              <a:rPr lang="en-US" sz="2200" b="1" dirty="0">
                <a:latin typeface="+mj-lt"/>
                <a:cs typeface="Times New Roman" pitchFamily="18" charset="0"/>
              </a:rPr>
              <a:t>7</a:t>
            </a:r>
            <a:r>
              <a:rPr lang="en-US" sz="2200" b="1" dirty="0" smtClean="0">
                <a:latin typeface="+mj-lt"/>
                <a:cs typeface="Times New Roman" pitchFamily="18" charset="0"/>
              </a:rPr>
              <a:t>00 nm </a:t>
            </a:r>
            <a:r>
              <a:rPr lang="en-US" sz="2200" b="1" dirty="0" err="1">
                <a:latin typeface="+mj-lt"/>
                <a:cs typeface="Times New Roman" pitchFamily="18" charset="0"/>
              </a:rPr>
              <a:t>In</a:t>
            </a:r>
            <a:r>
              <a:rPr lang="en-US" sz="2200" b="1" baseline="-25000" dirty="0" err="1">
                <a:latin typeface="+mj-lt"/>
                <a:cs typeface="Times New Roman" pitchFamily="18" charset="0"/>
              </a:rPr>
              <a:t>x</a:t>
            </a:r>
            <a:r>
              <a:rPr lang="en-US" sz="2200" b="1" dirty="0" err="1">
                <a:latin typeface="+mj-lt"/>
                <a:cs typeface="Times New Roman" pitchFamily="18" charset="0"/>
              </a:rPr>
              <a:t>Ga</a:t>
            </a:r>
            <a:r>
              <a:rPr lang="ru-RU" sz="2200" b="1" baseline="-25000" dirty="0">
                <a:latin typeface="+mj-lt"/>
                <a:cs typeface="Times New Roman" pitchFamily="18" charset="0"/>
              </a:rPr>
              <a:t>1-</a:t>
            </a:r>
            <a:r>
              <a:rPr lang="en-US" sz="2200" b="1" baseline="-25000" dirty="0" err="1">
                <a:latin typeface="+mj-lt"/>
                <a:cs typeface="Times New Roman" pitchFamily="18" charset="0"/>
              </a:rPr>
              <a:t>x</a:t>
            </a:r>
            <a:r>
              <a:rPr lang="en-US" sz="2200" b="1" dirty="0" err="1">
                <a:latin typeface="+mj-lt"/>
                <a:cs typeface="Times New Roman" pitchFamily="18" charset="0"/>
              </a:rPr>
              <a:t>N</a:t>
            </a:r>
            <a:r>
              <a:rPr lang="en-US" sz="2200" b="1" dirty="0">
                <a:latin typeface="+mj-lt"/>
                <a:cs typeface="Times New Roman" pitchFamily="18" charset="0"/>
              </a:rPr>
              <a:t> </a:t>
            </a:r>
            <a:endParaRPr lang="ru-RU" sz="2200" b="1" dirty="0">
              <a:latin typeface="+mj-l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1833538"/>
            <a:ext cx="2428892" cy="1571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343730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/>
          <a:srcRect t="32289"/>
          <a:stretch>
            <a:fillRect/>
          </a:stretch>
        </p:blipFill>
        <p:spPr bwMode="auto">
          <a:xfrm>
            <a:off x="3362429" y="4229039"/>
            <a:ext cx="5781571" cy="191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2992" y="1643050"/>
            <a:ext cx="2991008" cy="252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1643050"/>
            <a:ext cx="294522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Прямоугольник 22"/>
          <p:cNvSpPr/>
          <p:nvPr/>
        </p:nvSpPr>
        <p:spPr>
          <a:xfrm>
            <a:off x="7215206" y="1428736"/>
            <a:ext cx="1673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 T=190–210 K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14678" y="6488668"/>
            <a:ext cx="44649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 </a:t>
            </a:r>
            <a:r>
              <a:rPr lang="en-US" sz="1200" b="1" dirty="0" smtClean="0"/>
              <a:t>D.N. </a:t>
            </a:r>
            <a:r>
              <a:rPr lang="en-US" sz="1200" b="1" dirty="0" err="1" smtClean="0"/>
              <a:t>Lobanov</a:t>
            </a:r>
            <a:r>
              <a:rPr lang="en-US" sz="1200" b="1" dirty="0" smtClean="0"/>
              <a:t> et al. / Applied Physics Letters 118(15).2021.</a:t>
            </a:r>
            <a:endParaRPr lang="en-US" sz="1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071802" y="1428736"/>
            <a:ext cx="3222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PL intensity (77K)/(300K)=10-20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7158" y="2690794"/>
            <a:ext cx="2432208" cy="3094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76" tIns="13538" rIns="27076" bIns="13538" anchor="ctr"/>
          <a:lstStyle/>
          <a:p>
            <a:pPr algn="ctr">
              <a:defRPr/>
            </a:pPr>
            <a:r>
              <a:rPr lang="en-US" sz="2200" b="1" dirty="0">
                <a:latin typeface="+mj-lt"/>
                <a:cs typeface="Times New Roman" pitchFamily="18" charset="0"/>
              </a:rPr>
              <a:t>200 </a:t>
            </a:r>
            <a:r>
              <a:rPr lang="en-US" sz="2200" b="1" dirty="0" smtClean="0">
                <a:latin typeface="+mj-lt"/>
                <a:cs typeface="Times New Roman" pitchFamily="18" charset="0"/>
              </a:rPr>
              <a:t>nm </a:t>
            </a:r>
            <a:r>
              <a:rPr lang="en-US" sz="2200" b="1" dirty="0" err="1" smtClean="0">
                <a:latin typeface="+mj-lt"/>
                <a:cs typeface="Times New Roman" pitchFamily="18" charset="0"/>
              </a:rPr>
              <a:t>AlN</a:t>
            </a:r>
            <a:endParaRPr lang="ru-RU" sz="22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Наши результаты.</a:t>
            </a:r>
            <a:br>
              <a:rPr lang="ru-RU" dirty="0" smtClean="0"/>
            </a:br>
            <a:r>
              <a:rPr lang="ru-RU" dirty="0" smtClean="0"/>
              <a:t>Квантовые ямы </a:t>
            </a:r>
            <a:r>
              <a:rPr lang="en-US" dirty="0" smtClean="0"/>
              <a:t>InN/InGaN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32B795-DC85-4EF4-968C-53E9C8EA1ACA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3643314"/>
            <a:ext cx="2357454" cy="5000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InGaN buffer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3000372"/>
            <a:ext cx="2357454" cy="6429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InGaN</a:t>
            </a:r>
            <a:r>
              <a:rPr lang="ru-RU" dirty="0" smtClean="0"/>
              <a:t> </a:t>
            </a:r>
            <a:r>
              <a:rPr lang="en-US" dirty="0" smtClean="0"/>
              <a:t>barrier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500306"/>
            <a:ext cx="2357454" cy="5000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InN well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928802"/>
            <a:ext cx="2357454" cy="6429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InGaN</a:t>
            </a:r>
            <a:r>
              <a:rPr lang="ru-RU" dirty="0" smtClean="0"/>
              <a:t> </a:t>
            </a:r>
            <a:r>
              <a:rPr lang="en-US" dirty="0" smtClean="0"/>
              <a:t>barrier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-572330" y="3429000"/>
            <a:ext cx="2572562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4"/>
          <p:cNvSpPr txBox="1"/>
          <p:nvPr/>
        </p:nvSpPr>
        <p:spPr>
          <a:xfrm rot="16200000">
            <a:off x="73482" y="3712675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[0001]</a:t>
            </a:r>
            <a:endParaRPr lang="ru-RU" dirty="0"/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3857620" y="2643182"/>
          <a:ext cx="3641725" cy="714375"/>
        </p:xfrm>
        <a:graphic>
          <a:graphicData uri="http://schemas.openxmlformats.org/presentationml/2006/ole">
            <p:oleObj spid="_x0000_s53250" name="Формула" r:id="rId3" imgW="2527200" imgH="482400" progId="Equation.3">
              <p:embed/>
            </p:oleObj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857224" y="4143380"/>
            <a:ext cx="2357454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GaN buffer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57224" y="4643446"/>
            <a:ext cx="2357454" cy="50006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AlN</a:t>
            </a:r>
            <a:r>
              <a:rPr lang="en-US" dirty="0" smtClean="0"/>
              <a:t> buffer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57224" y="5143512"/>
            <a:ext cx="2357454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dirty="0" smtClean="0"/>
              <a:t>C</a:t>
            </a:r>
            <a:r>
              <a:rPr lang="en-US" dirty="0" smtClean="0"/>
              <a:t>-sapphire substrate</a:t>
            </a:r>
            <a:endParaRPr lang="ru-RU" dirty="0"/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3286116" y="1928802"/>
            <a:ext cx="357190" cy="1714512"/>
          </a:xfrm>
          <a:prstGeom prst="rightBrac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215174" y="1500174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 MBE</a:t>
            </a:r>
          </a:p>
          <a:p>
            <a:r>
              <a:rPr lang="en-US" b="1" dirty="0" smtClean="0"/>
              <a:t>III/V~1.1-1.2</a:t>
            </a:r>
          </a:p>
          <a:p>
            <a:r>
              <a:rPr lang="en-US" b="1" dirty="0" smtClean="0"/>
              <a:t>MME</a:t>
            </a:r>
          </a:p>
          <a:p>
            <a:r>
              <a:rPr lang="en-US" b="1" dirty="0" smtClean="0"/>
              <a:t>T=440-460°C 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357554" y="4143380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QW InN 1-3 nm</a:t>
            </a:r>
          </a:p>
          <a:p>
            <a:r>
              <a:rPr lang="en-US" dirty="0" smtClean="0"/>
              <a:t>QB InGaN ~80% 5-9 nm</a:t>
            </a:r>
          </a:p>
          <a:p>
            <a:endParaRPr lang="ru-RU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286124"/>
            <a:ext cx="2857520" cy="340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КЯ методом </a:t>
            </a:r>
            <a:r>
              <a:rPr lang="en-US" dirty="0" smtClean="0"/>
              <a:t>MME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32B795-DC85-4EF4-968C-53E9C8EA1ACA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5759450" cy="174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72066" y="2857496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Максимальное содержание (</a:t>
            </a:r>
            <a:r>
              <a:rPr lang="en-US" b="1" dirty="0" smtClean="0"/>
              <a:t>x)</a:t>
            </a:r>
            <a:r>
              <a:rPr lang="ru-RU" b="1" dirty="0" err="1" smtClean="0"/>
              <a:t>In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при росте в </a:t>
            </a:r>
            <a:r>
              <a:rPr lang="en-US" b="1" dirty="0" smtClean="0"/>
              <a:t>Me-Rich </a:t>
            </a:r>
            <a:r>
              <a:rPr lang="ru-RU" b="1" dirty="0" smtClean="0"/>
              <a:t>условиях: </a:t>
            </a:r>
            <a:endParaRPr lang="ru-RU" b="1" dirty="0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6000760" y="3500438"/>
          <a:ext cx="1857388" cy="1032349"/>
        </p:xfrm>
        <a:graphic>
          <a:graphicData uri="http://schemas.openxmlformats.org/presentationml/2006/ole">
            <p:oleObj spid="_x0000_s91138" name="Формула" r:id="rId4" imgW="799920" imgH="457200" progId="Equation.3">
              <p:embed/>
            </p:oleObj>
          </a:graphicData>
        </a:graphic>
      </p:graphicFrame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6429388" y="1643050"/>
          <a:ext cx="2181226" cy="544513"/>
        </p:xfrm>
        <a:graphic>
          <a:graphicData uri="http://schemas.openxmlformats.org/presentationml/2006/ole">
            <p:oleObj spid="_x0000_s91140" name="Формула" r:id="rId5" imgW="939600" imgH="241200" progId="Equation.3">
              <p:embed/>
            </p:oleObj>
          </a:graphicData>
        </a:graphic>
      </p:graphicFrame>
      <p:pic>
        <p:nvPicPr>
          <p:cNvPr id="14" name="Рисунок 13" descr="XRD.jpg"/>
          <p:cNvPicPr/>
          <p:nvPr/>
        </p:nvPicPr>
        <p:blipFill>
          <a:blip r:embed="rId6" cstate="print"/>
          <a:srcRect l="9261" t="6840" r="7394"/>
          <a:stretch>
            <a:fillRect/>
          </a:stretch>
        </p:blipFill>
        <p:spPr>
          <a:xfrm>
            <a:off x="142844" y="3357562"/>
            <a:ext cx="4238625" cy="33219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2132" y="4643446"/>
            <a:ext cx="3424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Энергии связи: </a:t>
            </a:r>
          </a:p>
          <a:p>
            <a:r>
              <a:rPr lang="en-US" sz="2000" dirty="0" err="1" smtClean="0"/>
              <a:t>GaN</a:t>
            </a:r>
            <a:r>
              <a:rPr lang="ru-RU" sz="2000" dirty="0" smtClean="0"/>
              <a:t>: </a:t>
            </a:r>
            <a:r>
              <a:rPr lang="en-US" sz="2000" dirty="0" smtClean="0"/>
              <a:t>8,92 </a:t>
            </a:r>
            <a:r>
              <a:rPr lang="ru-RU" sz="2000" dirty="0" smtClean="0"/>
              <a:t>эВ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r>
              <a:rPr lang="en-US" sz="2000" dirty="0" smtClean="0"/>
              <a:t>InN</a:t>
            </a:r>
            <a:r>
              <a:rPr lang="ru-RU" sz="2000" dirty="0" smtClean="0"/>
              <a:t>: </a:t>
            </a:r>
            <a:r>
              <a:rPr lang="en-US" sz="2000" dirty="0" smtClean="0"/>
              <a:t>7,72 </a:t>
            </a:r>
            <a:r>
              <a:rPr lang="ru-RU" sz="2000" dirty="0" smtClean="0"/>
              <a:t>эВ.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Критические толщины КЯ</a:t>
            </a:r>
            <a:r>
              <a:rPr lang="en-US" dirty="0" smtClean="0"/>
              <a:t> InN/InGaN</a:t>
            </a:r>
            <a:endParaRPr lang="ru-RU" dirty="0"/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32B795-DC85-4EF4-968C-53E9C8EA1ACA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404812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6286520"/>
            <a:ext cx="3238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phys. stat. sol. (c) 3, No. 6 (2006)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500430" y="4500570"/>
            <a:ext cx="71438" cy="71438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500430" y="4786322"/>
            <a:ext cx="71438" cy="71438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00430" y="4652970"/>
            <a:ext cx="71438" cy="71438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143240" y="4071942"/>
            <a:ext cx="71438" cy="71438"/>
          </a:xfrm>
          <a:prstGeom prst="ellipse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0854" y="1714488"/>
            <a:ext cx="461030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Овал 19"/>
          <p:cNvSpPr/>
          <p:nvPr/>
        </p:nvSpPr>
        <p:spPr>
          <a:xfrm>
            <a:off x="3357554" y="4357694"/>
            <a:ext cx="71438" cy="71438"/>
          </a:xfrm>
          <a:prstGeom prst="ellipse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500958" y="2357430"/>
            <a:ext cx="571504" cy="64294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857752" y="3857628"/>
            <a:ext cx="40719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Критическая ширина КЯ </a:t>
            </a:r>
            <a:r>
              <a:rPr lang="en-US" dirty="0" smtClean="0"/>
              <a:t>InN</a:t>
            </a:r>
            <a:r>
              <a:rPr lang="ru-RU" dirty="0" smtClean="0"/>
              <a:t> в составе согласованной с буферным слоем (InGaN </a:t>
            </a:r>
            <a:r>
              <a:rPr lang="en-US" dirty="0" err="1" smtClean="0"/>
              <a:t>xIn</a:t>
            </a:r>
            <a:r>
              <a:rPr lang="en-US" dirty="0" smtClean="0"/>
              <a:t> ~87%</a:t>
            </a:r>
            <a:r>
              <a:rPr lang="ru-RU" dirty="0" smtClean="0"/>
              <a:t>) по среднему периоду InN/InGaN составляет  3 нм. Превышение этого значения приводит к пластической релаксации упругих напряжений в КЯ и резкому увеличению плотности дислокаций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7500958" y="3000372"/>
            <a:ext cx="571504" cy="50006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Спектры ФЛ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32B795-DC85-4EF4-968C-53E9C8EA1ACA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1571612"/>
            <a:ext cx="4643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Гашение сигнала ФЛ для КЯ в 3−5 раз при увеличении температуры от 77 до 300K, в то время как для объемного слоя InN этот фактор составляет  </a:t>
            </a:r>
            <a:r>
              <a:rPr lang="en-US" dirty="0" smtClean="0"/>
              <a:t>~</a:t>
            </a:r>
            <a:r>
              <a:rPr lang="ru-RU" dirty="0" smtClean="0"/>
              <a:t>25 раз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962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2828"/>
            <a:ext cx="3500462" cy="264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14818"/>
            <a:ext cx="352837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4500562" y="6357958"/>
            <a:ext cx="26853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Appl. Phys. Lett. 101, 062109 (2012)</a:t>
            </a:r>
            <a:endParaRPr lang="ru-RU" sz="1200" dirty="0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928934"/>
            <a:ext cx="4032448" cy="281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643438" y="5857892"/>
            <a:ext cx="3204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InN (</a:t>
            </a:r>
            <a:r>
              <a:rPr lang="ru-RU" dirty="0" smtClean="0"/>
              <a:t>4</a:t>
            </a:r>
            <a:r>
              <a:rPr lang="en-US" dirty="0" smtClean="0"/>
              <a:t>.</a:t>
            </a:r>
            <a:r>
              <a:rPr lang="ru-RU" dirty="0" smtClean="0"/>
              <a:t>5</a:t>
            </a:r>
            <a:r>
              <a:rPr lang="en-US" dirty="0" smtClean="0"/>
              <a:t>nm)/In</a:t>
            </a:r>
            <a:r>
              <a:rPr lang="en-US" baseline="-25000" dirty="0" smtClean="0"/>
              <a:t>0.9</a:t>
            </a:r>
            <a:r>
              <a:rPr lang="en-US" dirty="0" smtClean="0"/>
              <a:t>Ga</a:t>
            </a:r>
            <a:r>
              <a:rPr lang="en-US" baseline="-25000" dirty="0" smtClean="0"/>
              <a:t>0.1</a:t>
            </a:r>
            <a:r>
              <a:rPr lang="en-US" dirty="0" smtClean="0"/>
              <a:t>N (7nm)</a:t>
            </a:r>
            <a:endParaRPr lang="en-US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выступления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32B795-DC85-4EF4-968C-53E9C8EA1ACA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714488"/>
            <a:ext cx="8358246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Особенности нитридов металлов III группы.</a:t>
            </a:r>
            <a:endParaRPr lang="en-US" dirty="0" smtClean="0"/>
          </a:p>
          <a:p>
            <a:r>
              <a:rPr lang="ru-RU" dirty="0" smtClean="0"/>
              <a:t>Основные проблемы </a:t>
            </a:r>
            <a:r>
              <a:rPr lang="en-US" dirty="0" smtClean="0"/>
              <a:t>InGaN</a:t>
            </a:r>
            <a:r>
              <a:rPr lang="ru-RU" dirty="0" smtClean="0"/>
              <a:t> и методы их преодоления.</a:t>
            </a:r>
          </a:p>
          <a:p>
            <a:r>
              <a:rPr lang="ru-RU" dirty="0" smtClean="0"/>
              <a:t>Наши результаты по структурам с квантовым ямами </a:t>
            </a:r>
            <a:r>
              <a:rPr lang="en-US" dirty="0" smtClean="0"/>
              <a:t>InN/InGaN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Выводы</a:t>
            </a:r>
            <a:endParaRPr lang="ru-RU" dirty="0" smtClean="0"/>
          </a:p>
          <a:p>
            <a:endParaRPr lang="en-US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32B795-DC85-4EF4-968C-53E9C8EA1ACA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643998" cy="504351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Коммерчески освоенный диапазон длин волн устройств на основе КЯ </a:t>
            </a:r>
            <a:r>
              <a:rPr lang="en-US" dirty="0" smtClean="0"/>
              <a:t>InGaN/GaN ~</a:t>
            </a:r>
            <a:r>
              <a:rPr lang="ru-RU" dirty="0" smtClean="0"/>
              <a:t>300-525 нм. Продвижение в сторону больших длин волн осложнено ухудшением общего кристаллического качества структур и усилением квантово-размерного эффекта Штарка в КЯ, приводящих к значительному падению </a:t>
            </a:r>
            <a:r>
              <a:rPr lang="en-US" dirty="0" smtClean="0"/>
              <a:t>EQE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Формирование структуры на основе КНН позволило продвинуться в ИК диапазон . </a:t>
            </a:r>
            <a:endParaRPr lang="en-US" dirty="0" smtClean="0"/>
          </a:p>
          <a:p>
            <a:r>
              <a:rPr lang="ru-RU" dirty="0" smtClean="0"/>
              <a:t>Стимулированное излучение в ИК диапазоне получено от объемных слоев </a:t>
            </a:r>
            <a:r>
              <a:rPr lang="en-US" dirty="0" smtClean="0"/>
              <a:t>InGaN </a:t>
            </a:r>
            <a:r>
              <a:rPr lang="ru-RU" dirty="0" smtClean="0"/>
              <a:t>с содержанием </a:t>
            </a:r>
            <a:r>
              <a:rPr lang="en-US" dirty="0" smtClean="0"/>
              <a:t>In&gt;75%  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Подавление фазового распада за счет роста в сильно азотобогащенных условиях позволяет получить однородные слои </a:t>
            </a:r>
            <a:r>
              <a:rPr lang="en-US" dirty="0" smtClean="0"/>
              <a:t>InGaN</a:t>
            </a:r>
            <a:r>
              <a:rPr lang="ru-RU" dirty="0" smtClean="0"/>
              <a:t>, обладающие интенсивным сигналом ФЛ.</a:t>
            </a:r>
          </a:p>
          <a:p>
            <a:r>
              <a:rPr lang="ru-RU" dirty="0" smtClean="0"/>
              <a:t>Наиболее интенсивную ФЛ демонстрировали образцы с тонкими, 1−2 нм, КЯ </a:t>
            </a:r>
            <a:r>
              <a:rPr lang="ru-RU" dirty="0" smtClean="0"/>
              <a:t>InN/</a:t>
            </a:r>
            <a:r>
              <a:rPr lang="en-US" dirty="0" smtClean="0"/>
              <a:t>InGaN xIn~80%</a:t>
            </a:r>
            <a:r>
              <a:rPr lang="ru-RU" dirty="0" smtClean="0"/>
              <a:t>, </a:t>
            </a:r>
            <a:r>
              <a:rPr lang="ru-RU" dirty="0" smtClean="0"/>
              <a:t>что может быть обусловлено лучшим общим кристаллическим качеством, а также лучшим перекрытием волновых функций электронов и дырок (в сравнении с широкими КЯ, в которых оказывается сильнее выражен эффект Штарка). 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Дополнительные слайды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32B795-DC85-4EF4-968C-53E9C8EA1ACA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Тонкие квантовые ямы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32B795-DC85-4EF4-968C-53E9C8EA1ACA}" type="slidenum">
              <a:rPr lang="ru-RU" smtClean="0"/>
              <a:pPr/>
              <a:t>22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ChangeAspect="1"/>
          </p:cNvGraphicFramePr>
          <p:nvPr>
            <p:ph sz="quarter" idx="1"/>
          </p:nvPr>
        </p:nvGraphicFramePr>
        <p:xfrm>
          <a:off x="2285984" y="2071678"/>
          <a:ext cx="2000264" cy="927094"/>
        </p:xfrm>
        <a:graphic>
          <a:graphicData uri="http://schemas.openxmlformats.org/presentationml/2006/ole">
            <p:oleObj spid="_x0000_s95234" name="Формула" r:id="rId3" imgW="1091880" imgH="4698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3108" y="1714488"/>
            <a:ext cx="2503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прямоугольной КЯ:</a:t>
            </a:r>
            <a:endParaRPr lang="ru-RU" dirty="0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4"/>
          <a:srcRect l="7589" t="1219" r="49912"/>
          <a:stretch>
            <a:fillRect/>
          </a:stretch>
        </p:blipFill>
        <p:spPr bwMode="auto">
          <a:xfrm>
            <a:off x="214282" y="1714488"/>
            <a:ext cx="2000264" cy="301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214546" y="3071810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Чем меньше </a:t>
            </a:r>
            <a:r>
              <a:rPr lang="el-GR" dirty="0" smtClean="0"/>
              <a:t>Δ</a:t>
            </a:r>
            <a:r>
              <a:rPr lang="ru-RU" dirty="0" smtClean="0"/>
              <a:t>(локализация), </a:t>
            </a:r>
          </a:p>
          <a:p>
            <a:r>
              <a:rPr lang="ru-RU" dirty="0" smtClean="0"/>
              <a:t>тем легче покинуть КЯ-</a:t>
            </a:r>
            <a:r>
              <a:rPr lang="en-US" dirty="0" smtClean="0"/>
              <a:t>&gt;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рост тока утечки(</a:t>
            </a:r>
            <a:r>
              <a:rPr lang="en-US" dirty="0" smtClean="0">
                <a:solidFill>
                  <a:srgbClr val="FF0000"/>
                </a:solidFill>
              </a:rPr>
              <a:t>T,I)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143108" y="4286256"/>
          <a:ext cx="4810116" cy="857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372"/>
                <a:gridCol w="1603372"/>
                <a:gridCol w="1603372"/>
              </a:tblGrid>
              <a:tr h="4286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GaN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InN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en-US" dirty="0" smtClean="0"/>
                        <a:t>me,m0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714348" y="6286520"/>
            <a:ext cx="56435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ECS Journal of Solid State Science and Technology, 2020 9 016022 </a:t>
            </a:r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285720" y="5857892"/>
            <a:ext cx="871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Формирование тонких КЯ не позволяет продвинуться в сторону больших длин волн.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86348" y="1785926"/>
            <a:ext cx="3857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+ меньше выражен КРЭШ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+меньше плотность дефектов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-хуже локализация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-большая энергия переходов между уровнями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Квантовые ямы </a:t>
            </a:r>
            <a:r>
              <a:rPr lang="en-US" dirty="0" smtClean="0"/>
              <a:t>InN/InGaN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32B795-DC85-4EF4-968C-53E9C8EA1ACA}" type="slidenum">
              <a:rPr lang="ru-RU" smtClean="0"/>
              <a:pPr/>
              <a:t>23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6" y="2153299"/>
          <a:ext cx="4929222" cy="2064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1643074"/>
                <a:gridCol w="1643074"/>
              </a:tblGrid>
              <a:tr h="387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GaN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38787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400" b="1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(300К),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эВ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3.39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~0.7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834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SPS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Кл/м</a:t>
                      </a:r>
                      <a:r>
                        <a:rPr kumimoji="0" lang="ru-RU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-0.029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-0.032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4782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PZ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Кл/м</a:t>
                      </a:r>
                      <a:r>
                        <a:rPr kumimoji="0" lang="ru-RU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е</a:t>
                      </a:r>
                      <a:r>
                        <a:rPr kumimoji="0" lang="ru-RU" sz="1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33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=0.73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е</a:t>
                      </a:r>
                      <a:r>
                        <a:rPr kumimoji="0" lang="ru-RU" sz="1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=-0.49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е</a:t>
                      </a:r>
                      <a:r>
                        <a:rPr kumimoji="0" lang="ru-RU" sz="1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33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=0.97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е</a:t>
                      </a:r>
                      <a:r>
                        <a:rPr kumimoji="0" lang="ru-RU" sz="1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=-0.57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465932">
                <a:tc>
                  <a:txBody>
                    <a:bodyPr/>
                    <a:lstStyle/>
                    <a:p>
                      <a:r>
                        <a:rPr kumimoji="0"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en-US" sz="14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m</a:t>
                      </a:r>
                      <a:r>
                        <a:rPr kumimoji="0" lang="en-US" sz="14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0.2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0.06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571612"/>
            <a:ext cx="2428892" cy="28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857884" y="6500834"/>
            <a:ext cx="24593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phys. stat. sol. (c) 3, No. 6 (2006)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4214818"/>
            <a:ext cx="5214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en-US" b="1" dirty="0" smtClean="0"/>
              <a:t>InN/InGaN</a:t>
            </a:r>
            <a:r>
              <a:rPr lang="ru-RU" b="1" dirty="0" smtClean="0"/>
              <a:t> </a:t>
            </a:r>
            <a:r>
              <a:rPr lang="ru-RU" dirty="0" smtClean="0"/>
              <a:t>в сравнении с </a:t>
            </a:r>
            <a:r>
              <a:rPr lang="en-US" b="1" dirty="0" smtClean="0"/>
              <a:t>InGaN/GaN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1) </a:t>
            </a:r>
            <a:r>
              <a:rPr lang="ru-RU" dirty="0" smtClean="0">
                <a:solidFill>
                  <a:srgbClr val="FF0000"/>
                </a:solidFill>
              </a:rPr>
              <a:t>сильнее поляризация,</a:t>
            </a:r>
          </a:p>
          <a:p>
            <a:r>
              <a:rPr lang="ru-RU" dirty="0" smtClean="0"/>
              <a:t>2) </a:t>
            </a:r>
            <a:r>
              <a:rPr lang="ru-RU" dirty="0" smtClean="0">
                <a:solidFill>
                  <a:srgbClr val="FF0000"/>
                </a:solidFill>
              </a:rPr>
              <a:t>меньше критические толщины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КЯ,</a:t>
            </a:r>
          </a:p>
          <a:p>
            <a:r>
              <a:rPr lang="ru-RU" dirty="0" smtClean="0"/>
              <a:t>3) </a:t>
            </a:r>
            <a:r>
              <a:rPr lang="ru-RU" dirty="0" smtClean="0">
                <a:solidFill>
                  <a:srgbClr val="FF0000"/>
                </a:solidFill>
              </a:rPr>
              <a:t>меньше эффективная масса </a:t>
            </a:r>
            <a:r>
              <a:rPr lang="ru-RU" dirty="0" err="1" smtClean="0">
                <a:solidFill>
                  <a:srgbClr val="FF0000"/>
                </a:solidFill>
              </a:rPr>
              <a:t>н.з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dirty="0" smtClean="0"/>
              <a:t>4) </a:t>
            </a:r>
            <a:r>
              <a:rPr lang="ru-RU" dirty="0" smtClean="0">
                <a:solidFill>
                  <a:srgbClr val="FF0000"/>
                </a:solidFill>
              </a:rPr>
              <a:t>меньше разрыв зон в зависимости от состава,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5) </a:t>
            </a:r>
            <a:r>
              <a:rPr lang="ru-RU" dirty="0" smtClean="0">
                <a:solidFill>
                  <a:srgbClr val="FF0000"/>
                </a:solidFill>
              </a:rPr>
              <a:t>ниже максимальная температура роста,</a:t>
            </a:r>
          </a:p>
          <a:p>
            <a:r>
              <a:rPr lang="en-US" dirty="0" smtClean="0"/>
              <a:t>6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n</a:t>
            </a:r>
            <a:r>
              <a:rPr lang="en-US" b="1" baseline="-25000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(InN)</a:t>
            </a:r>
            <a:r>
              <a:rPr lang="en-US" dirty="0" smtClean="0">
                <a:solidFill>
                  <a:srgbClr val="FF0000"/>
                </a:solidFill>
                <a:ea typeface="Times New Roman" pitchFamily="18" charset="0"/>
              </a:rPr>
              <a:t> 10</a:t>
            </a:r>
            <a:r>
              <a:rPr lang="en-US" baseline="30000" dirty="0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17</a:t>
            </a:r>
            <a:r>
              <a:rPr lang="en-US" dirty="0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÷</a:t>
            </a:r>
            <a:r>
              <a:rPr lang="en-US" dirty="0" smtClean="0">
                <a:solidFill>
                  <a:srgbClr val="FF0000"/>
                </a:solidFill>
                <a:ea typeface="Times New Roman" pitchFamily="18" charset="0"/>
              </a:rPr>
              <a:t>10</a:t>
            </a:r>
            <a:r>
              <a:rPr lang="en-US" baseline="30000" dirty="0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19</a:t>
            </a:r>
            <a:r>
              <a:rPr lang="en-US" dirty="0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 </a:t>
            </a:r>
            <a:r>
              <a:rPr lang="ru-RU" dirty="0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см</a:t>
            </a:r>
            <a:r>
              <a:rPr lang="en-US" baseline="30000" dirty="0" smtClean="0">
                <a:solidFill>
                  <a:srgbClr val="FF0000"/>
                </a:solidFill>
                <a:sym typeface="Symbol" pitchFamily="18" charset="2"/>
              </a:rPr>
              <a:t>-3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baseline="-25000" dirty="0" smtClean="0">
                <a:solidFill>
                  <a:schemeClr val="dk1"/>
                </a:solidFill>
              </a:rPr>
              <a:t>    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sz="1200" dirty="0" smtClean="0">
                <a:solidFill>
                  <a:srgbClr val="FF0000"/>
                </a:solidFill>
              </a:rPr>
              <a:t>A </a:t>
            </a:r>
            <a:r>
              <a:rPr lang="en-US" dirty="0" smtClean="0">
                <a:solidFill>
                  <a:srgbClr val="FF0000"/>
                </a:solidFill>
              </a:rPr>
              <a:t>(InN)&gt; C</a:t>
            </a:r>
            <a:r>
              <a:rPr lang="en-US" sz="1200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(GaN)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429132"/>
            <a:ext cx="2928958" cy="193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642910" y="6572272"/>
            <a:ext cx="24978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Appl. Phys. Lett. </a:t>
            </a:r>
            <a:r>
              <a:rPr lang="fr-FR" sz="1200" b="1" dirty="0" smtClean="0"/>
              <a:t>96, 021908 2010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42910" y="1428736"/>
            <a:ext cx="4274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Для устройств ближнего ИК диапазонов </a:t>
            </a:r>
            <a:endParaRPr lang="en-US" b="1" dirty="0" smtClean="0"/>
          </a:p>
          <a:p>
            <a:r>
              <a:rPr lang="ru-RU" b="1" dirty="0" smtClean="0"/>
              <a:t>необходимы структуры на основе </a:t>
            </a:r>
            <a:r>
              <a:rPr lang="en-US" b="1" dirty="0" smtClean="0"/>
              <a:t>InN.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6429396"/>
            <a:ext cx="55721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E.A. Clinton et al. / Solid-State Electronics 136 (2017) 3–11 5</a:t>
            </a:r>
            <a:endParaRPr lang="ru-RU" sz="1400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Подавление фазового распада в </a:t>
            </a:r>
            <a:r>
              <a:rPr lang="en-US" dirty="0" smtClean="0"/>
              <a:t>InGaN</a:t>
            </a:r>
            <a:r>
              <a:rPr lang="ru-RU" dirty="0" smtClean="0"/>
              <a:t>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/>
          <a:srcRect r="5172" b="-1"/>
          <a:stretch>
            <a:fillRect/>
          </a:stretch>
        </p:blipFill>
        <p:spPr bwMode="auto">
          <a:xfrm>
            <a:off x="142844" y="1714488"/>
            <a:ext cx="2714612" cy="345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00100" y="1428736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MME</a:t>
            </a:r>
            <a:endParaRPr lang="ru-RU" dirty="0"/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3"/>
          <a:srcRect r="4660"/>
          <a:stretch>
            <a:fillRect/>
          </a:stretch>
        </p:blipFill>
        <p:spPr bwMode="auto">
          <a:xfrm>
            <a:off x="3000364" y="1714488"/>
            <a:ext cx="260654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643438" y="1428736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N-rich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072198" y="1857364"/>
            <a:ext cx="278605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Методика роста:</a:t>
            </a:r>
          </a:p>
          <a:p>
            <a:r>
              <a:rPr lang="ru-RU" sz="1400" b="1" dirty="0" smtClean="0"/>
              <a:t>Рост на </a:t>
            </a:r>
            <a:r>
              <a:rPr lang="ru-RU" sz="1400" b="1" dirty="0" err="1" smtClean="0"/>
              <a:t>квазиподложке</a:t>
            </a:r>
            <a:r>
              <a:rPr lang="ru-RU" sz="1400" b="1" dirty="0" smtClean="0"/>
              <a:t> </a:t>
            </a:r>
            <a:r>
              <a:rPr lang="en-US" sz="1400" b="1" dirty="0" smtClean="0"/>
              <a:t>GaN </a:t>
            </a:r>
            <a:r>
              <a:rPr lang="ru-RU" sz="1400" b="1" dirty="0" smtClean="0"/>
              <a:t>на сапфире.</a:t>
            </a:r>
          </a:p>
          <a:p>
            <a:r>
              <a:rPr lang="ru-RU" sz="1400" b="1" dirty="0" smtClean="0"/>
              <a:t>Поток азота 2-4</a:t>
            </a:r>
            <a:r>
              <a:rPr lang="da-DK" sz="1400" b="1" dirty="0" smtClean="0"/>
              <a:t> sccm </a:t>
            </a:r>
            <a:r>
              <a:rPr lang="ru-RU" sz="1400" b="1" dirty="0" smtClean="0"/>
              <a:t>.</a:t>
            </a:r>
          </a:p>
          <a:p>
            <a:r>
              <a:rPr lang="ru-RU" sz="1400" b="1" dirty="0" smtClean="0"/>
              <a:t>Мощность разряда плазменного источника азота</a:t>
            </a:r>
            <a:r>
              <a:rPr lang="da-DK" sz="1400" b="1" dirty="0" smtClean="0"/>
              <a:t> 350 W.</a:t>
            </a:r>
            <a:endParaRPr lang="ru-RU" sz="1400" b="1" dirty="0" smtClean="0"/>
          </a:p>
          <a:p>
            <a:r>
              <a:rPr lang="ru-RU" sz="1400" b="1" dirty="0" smtClean="0"/>
              <a:t>Температуры роста:</a:t>
            </a:r>
          </a:p>
          <a:p>
            <a:r>
              <a:rPr lang="ru-RU" sz="1400" b="1" dirty="0" smtClean="0"/>
              <a:t> 400-450 С для </a:t>
            </a:r>
            <a:r>
              <a:rPr lang="en-US" sz="1400" b="1" dirty="0" smtClean="0"/>
              <a:t>MME,</a:t>
            </a:r>
          </a:p>
          <a:p>
            <a:r>
              <a:rPr lang="en-US" sz="1400" b="1" dirty="0" smtClean="0"/>
              <a:t>350-450 C </a:t>
            </a:r>
            <a:r>
              <a:rPr lang="ru-RU" sz="1400" b="1" dirty="0" smtClean="0"/>
              <a:t>для </a:t>
            </a:r>
            <a:r>
              <a:rPr lang="en-US" sz="1400" b="1" dirty="0" smtClean="0"/>
              <a:t>N-rich</a:t>
            </a:r>
            <a:r>
              <a:rPr lang="ru-RU" sz="1400" b="1" dirty="0" smtClean="0"/>
              <a:t> </a:t>
            </a:r>
            <a:r>
              <a:rPr lang="en-US" sz="1400" b="1" dirty="0" smtClean="0"/>
              <a:t>(III/V  0.9)</a:t>
            </a:r>
            <a:r>
              <a:rPr lang="ru-RU" sz="1400" b="1" dirty="0" smtClean="0"/>
              <a:t>.</a:t>
            </a:r>
          </a:p>
          <a:p>
            <a:r>
              <a:rPr lang="ru-RU" sz="1400" b="1" dirty="0" smtClean="0"/>
              <a:t>Толщина образцов 50 нм.</a:t>
            </a:r>
          </a:p>
          <a:p>
            <a:endParaRPr lang="ru-RU" dirty="0" smtClean="0"/>
          </a:p>
        </p:txBody>
      </p:sp>
      <p:pic>
        <p:nvPicPr>
          <p:cNvPr id="46080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143512"/>
            <a:ext cx="43910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857752" y="5214950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Подавление ФР за счет снижения температуры роста.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нитридов металлов III группы для оптоэлектроники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32B795-DC85-4EF4-968C-53E9C8EA1ACA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10" name="Group 254"/>
          <p:cNvGraphicFramePr>
            <a:graphicFrameLocks noGrp="1"/>
          </p:cNvGraphicFramePr>
          <p:nvPr>
            <p:ph sz="quarter" idx="1"/>
          </p:nvPr>
        </p:nvGraphicFramePr>
        <p:xfrm>
          <a:off x="5143504" y="3143248"/>
          <a:ext cx="3714776" cy="2428891"/>
        </p:xfrm>
        <a:graphic>
          <a:graphicData uri="http://schemas.openxmlformats.org/drawingml/2006/table">
            <a:tbl>
              <a:tblPr/>
              <a:tblGrid>
                <a:gridCol w="1143008"/>
                <a:gridCol w="928694"/>
                <a:gridCol w="785818"/>
                <a:gridCol w="857256"/>
              </a:tblGrid>
              <a:tr h="313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AlN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GaN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InN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1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200" b="1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g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(300К),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эВ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6.2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3.39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~0.7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91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SPS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, Кл/м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-0.081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-0.029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-0.032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641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PZ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, Кл/м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е</a:t>
                      </a:r>
                      <a:r>
                        <a:rPr kumimoji="0" lang="ru-RU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33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=1.46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е</a:t>
                      </a:r>
                      <a:r>
                        <a:rPr kumimoji="0" lang="ru-RU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=-0.60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е</a:t>
                      </a:r>
                      <a:r>
                        <a:rPr kumimoji="0" lang="ru-RU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33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=0.73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е</a:t>
                      </a:r>
                      <a:r>
                        <a:rPr kumimoji="0" lang="ru-RU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=-0.49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е</a:t>
                      </a:r>
                      <a:r>
                        <a:rPr kumimoji="0" lang="ru-RU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33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=0.97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е</a:t>
                      </a:r>
                      <a:r>
                        <a:rPr kumimoji="0" lang="ru-RU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=-0.57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43039"/>
            <a:ext cx="4429156" cy="384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71472" y="6500834"/>
            <a:ext cx="47863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/>
              <a:t>Photonics 2021, 8, 430. </a:t>
            </a:r>
            <a:endParaRPr lang="ru-RU" sz="1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072066" y="2000240"/>
            <a:ext cx="3776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Главные особенности:</a:t>
            </a:r>
          </a:p>
          <a:p>
            <a:r>
              <a:rPr lang="ru-RU" dirty="0" smtClean="0"/>
              <a:t>Широкий спектральный диапазон и </a:t>
            </a:r>
          </a:p>
          <a:p>
            <a:r>
              <a:rPr lang="ru-RU" dirty="0" smtClean="0"/>
              <a:t>поляризационные эффекты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5786454"/>
            <a:ext cx="8143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Рабочий диапазон серийно выпускаемых оптоэлектронных устройств на основе нитридов металлов III группы: 300-525 нм.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</a:t>
            </a:r>
            <a:r>
              <a:rPr lang="en-US" dirty="0" smtClean="0"/>
              <a:t>InGaN</a:t>
            </a:r>
            <a:endParaRPr lang="ru-RU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32B795-DC85-4EF4-968C-53E9C8EA1ACA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643306" y="1714488"/>
            <a:ext cx="5186370" cy="3829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увеличением содержания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InGaN наблюдаются: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b="1" dirty="0" smtClean="0"/>
              <a:t>1) Фазовый распад InGaN;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2) Увеличение плотности дислокаций (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1800" b="1" i="0" u="none" strike="noStrike" kern="120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1800" b="1" i="0" u="none" strike="noStrike" kern="120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GaN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=11%)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b="1" dirty="0" smtClean="0"/>
              <a:t>3) Усиление квантово-размерного эффекта Штарка</a:t>
            </a:r>
            <a:r>
              <a:rPr lang="en-US" b="1" dirty="0" smtClean="0"/>
              <a:t>;</a:t>
            </a:r>
            <a:r>
              <a:rPr lang="ru-RU" b="1" dirty="0" smtClean="0"/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 Необходимость роста при низких температурах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(T</a:t>
            </a:r>
            <a:r>
              <a:rPr kumimoji="0" lang="en-US" sz="18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InN~500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º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 вакууме);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5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 Высокая концентрация свободных носителей заряда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Times New Roman" pitchFamily="18" charset="0"/>
                <a:cs typeface="+mn-cs"/>
              </a:rPr>
              <a:t>10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Times New Roman" pitchFamily="18" charset="0"/>
                <a:cs typeface="+mn-cs"/>
                <a:sym typeface="Symbol" pitchFamily="18" charset="2"/>
              </a:rPr>
              <a:t>17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Times New Roman" pitchFamily="18" charset="0"/>
                <a:cs typeface="+mn-cs"/>
                <a:sym typeface="Symbol" pitchFamily="18" charset="2"/>
              </a:rPr>
              <a:t>÷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Times New Roman" pitchFamily="18" charset="0"/>
                <a:cs typeface="+mn-cs"/>
              </a:rPr>
              <a:t>10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Times New Roman" pitchFamily="18" charset="0"/>
                <a:cs typeface="+mn-cs"/>
                <a:sym typeface="Symbol" pitchFamily="18" charset="2"/>
              </a:rPr>
              <a:t>19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Times New Roman" pitchFamily="18" charset="0"/>
                <a:cs typeface="+mn-cs"/>
                <a:sym typeface="Symbol" pitchFamily="18" charset="2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Times New Roman" pitchFamily="18" charset="0"/>
                <a:cs typeface="+mn-cs"/>
                <a:sym typeface="Symbol" pitchFamily="18" charset="2"/>
              </a:rPr>
              <a:t>см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-3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.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6357958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LED Science and Technology Advancements Werner Goetz DOE SSL R&amp;D Workshop </a:t>
            </a:r>
            <a:r>
              <a:rPr lang="en-US" sz="1200" dirty="0" err="1" smtClean="0"/>
              <a:t>Lumileds</a:t>
            </a:r>
            <a:r>
              <a:rPr lang="en-US" sz="1200" dirty="0" smtClean="0"/>
              <a:t> Holding B.V. | February 5, 2018</a:t>
            </a:r>
            <a:endParaRPr lang="ru-RU" sz="1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14554"/>
            <a:ext cx="3162303" cy="252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Термодинамическая неустойчивость </a:t>
            </a:r>
            <a:r>
              <a:rPr lang="en-US" dirty="0" smtClean="0">
                <a:solidFill>
                  <a:schemeClr val="tx1"/>
                </a:solidFill>
              </a:rPr>
              <a:t>InGaN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492919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 smtClean="0"/>
              <a:t>Phys. Status </a:t>
            </a:r>
            <a:r>
              <a:rPr lang="en-US" sz="1200" i="1" dirty="0" err="1" smtClean="0"/>
              <a:t>Solidi</a:t>
            </a:r>
            <a:r>
              <a:rPr lang="en-US" sz="1200" i="1" dirty="0" smtClean="0"/>
              <a:t> A214,No. 9, 1600752 (2017)</a:t>
            </a:r>
            <a:br>
              <a:rPr lang="en-US" sz="1200" i="1" dirty="0" smtClean="0"/>
            </a:br>
            <a:endParaRPr lang="ru-RU" sz="12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5500702"/>
            <a:ext cx="69294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/>
              <a:t>MRS Internet journal of nitride semiconductor research, V 3,1998</a:t>
            </a:r>
          </a:p>
        </p:txBody>
      </p:sp>
      <p:pic>
        <p:nvPicPr>
          <p:cNvPr id="3829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714488"/>
            <a:ext cx="41338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" y="1546604"/>
            <a:ext cx="48768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Термодинамическая неустойчивость </a:t>
            </a:r>
            <a:r>
              <a:rPr lang="en-US" dirty="0" smtClean="0"/>
              <a:t>InGaN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32B795-DC85-4EF4-968C-53E9C8EA1ACA}" type="slidenum">
              <a:rPr lang="ru-RU" smtClean="0"/>
              <a:pPr/>
              <a:t>6</a:t>
            </a:fld>
            <a:endParaRPr lang="ru-RU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42844" y="2335232"/>
            <a:ext cx="2432050" cy="3951288"/>
            <a:chOff x="43" y="440"/>
            <a:chExt cx="1855" cy="2615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 bwMode="auto">
            <a:xfrm>
              <a:off x="113" y="896"/>
              <a:ext cx="1678" cy="1129"/>
              <a:chOff x="113" y="896"/>
              <a:chExt cx="1678" cy="1129"/>
            </a:xfrm>
          </p:grpSpPr>
          <p:sp>
            <p:nvSpPr>
              <p:cNvPr id="11" name="Rectangle 6"/>
              <p:cNvSpPr>
                <a:spLocks noChangeAspect="1" noChangeArrowheads="1"/>
              </p:cNvSpPr>
              <p:nvPr/>
            </p:nvSpPr>
            <p:spPr bwMode="auto">
              <a:xfrm>
                <a:off x="154" y="952"/>
                <a:ext cx="1637" cy="734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AutoShape 7"/>
              <p:cNvSpPr>
                <a:spLocks noChangeAspect="1" noChangeArrowheads="1"/>
              </p:cNvSpPr>
              <p:nvPr/>
            </p:nvSpPr>
            <p:spPr bwMode="auto">
              <a:xfrm>
                <a:off x="154" y="1686"/>
                <a:ext cx="1637" cy="339"/>
              </a:xfrm>
              <a:prstGeom prst="flowChartDocumen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800" b="0">
                    <a:solidFill>
                      <a:schemeClr val="tx1"/>
                    </a:solidFill>
                  </a:rPr>
                  <a:t>c-Al</a:t>
                </a:r>
                <a:r>
                  <a:rPr lang="en-US" sz="1800" b="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1800" b="0">
                    <a:solidFill>
                      <a:schemeClr val="tx1"/>
                    </a:solidFill>
                  </a:rPr>
                  <a:t>O</a:t>
                </a:r>
                <a:r>
                  <a:rPr lang="en-US" sz="1800" b="0" baseline="-25000">
                    <a:solidFill>
                      <a:schemeClr val="tx1"/>
                    </a:solidFill>
                  </a:rPr>
                  <a:t>3</a:t>
                </a:r>
                <a:endParaRPr lang="ru-RU" sz="1800" b="0" baseline="-250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 8"/>
              <p:cNvSpPr>
                <a:spLocks noChangeAspect="1"/>
              </p:cNvSpPr>
              <p:nvPr/>
            </p:nvSpPr>
            <p:spPr bwMode="auto">
              <a:xfrm>
                <a:off x="417" y="952"/>
                <a:ext cx="142" cy="734"/>
              </a:xfrm>
              <a:custGeom>
                <a:avLst/>
                <a:gdLst/>
                <a:ahLst/>
                <a:cxnLst>
                  <a:cxn ang="0">
                    <a:pos x="15" y="590"/>
                  </a:cxn>
                  <a:cxn ang="0">
                    <a:pos x="61" y="499"/>
                  </a:cxn>
                  <a:cxn ang="0">
                    <a:pos x="15" y="317"/>
                  </a:cxn>
                  <a:cxn ang="0">
                    <a:pos x="15" y="272"/>
                  </a:cxn>
                  <a:cxn ang="0">
                    <a:pos x="106" y="45"/>
                  </a:cxn>
                  <a:cxn ang="0">
                    <a:pos x="61" y="0"/>
                  </a:cxn>
                </a:cxnLst>
                <a:rect l="0" t="0" r="r" b="b"/>
                <a:pathLst>
                  <a:path w="114" h="590">
                    <a:moveTo>
                      <a:pt x="15" y="590"/>
                    </a:moveTo>
                    <a:cubicBezTo>
                      <a:pt x="38" y="567"/>
                      <a:pt x="61" y="544"/>
                      <a:pt x="61" y="499"/>
                    </a:cubicBezTo>
                    <a:cubicBezTo>
                      <a:pt x="61" y="454"/>
                      <a:pt x="23" y="355"/>
                      <a:pt x="15" y="317"/>
                    </a:cubicBezTo>
                    <a:cubicBezTo>
                      <a:pt x="7" y="279"/>
                      <a:pt x="0" y="317"/>
                      <a:pt x="15" y="272"/>
                    </a:cubicBezTo>
                    <a:cubicBezTo>
                      <a:pt x="30" y="227"/>
                      <a:pt x="98" y="90"/>
                      <a:pt x="106" y="45"/>
                    </a:cubicBezTo>
                    <a:cubicBezTo>
                      <a:pt x="114" y="0"/>
                      <a:pt x="87" y="0"/>
                      <a:pt x="61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9"/>
              <p:cNvSpPr>
                <a:spLocks noChangeAspect="1"/>
              </p:cNvSpPr>
              <p:nvPr/>
            </p:nvSpPr>
            <p:spPr bwMode="auto">
              <a:xfrm>
                <a:off x="718" y="952"/>
                <a:ext cx="169" cy="734"/>
              </a:xfrm>
              <a:custGeom>
                <a:avLst/>
                <a:gdLst/>
                <a:ahLst/>
                <a:cxnLst>
                  <a:cxn ang="0">
                    <a:pos x="136" y="590"/>
                  </a:cxn>
                  <a:cxn ang="0">
                    <a:pos x="46" y="499"/>
                  </a:cxn>
                  <a:cxn ang="0">
                    <a:pos x="0" y="408"/>
                  </a:cxn>
                  <a:cxn ang="0">
                    <a:pos x="46" y="363"/>
                  </a:cxn>
                  <a:cxn ang="0">
                    <a:pos x="46" y="272"/>
                  </a:cxn>
                  <a:cxn ang="0">
                    <a:pos x="46" y="227"/>
                  </a:cxn>
                  <a:cxn ang="0">
                    <a:pos x="91" y="91"/>
                  </a:cxn>
                  <a:cxn ang="0">
                    <a:pos x="46" y="0"/>
                  </a:cxn>
                </a:cxnLst>
                <a:rect l="0" t="0" r="r" b="b"/>
                <a:pathLst>
                  <a:path w="136" h="590">
                    <a:moveTo>
                      <a:pt x="136" y="590"/>
                    </a:moveTo>
                    <a:cubicBezTo>
                      <a:pt x="102" y="559"/>
                      <a:pt x="69" y="529"/>
                      <a:pt x="46" y="499"/>
                    </a:cubicBezTo>
                    <a:cubicBezTo>
                      <a:pt x="23" y="469"/>
                      <a:pt x="0" y="431"/>
                      <a:pt x="0" y="408"/>
                    </a:cubicBezTo>
                    <a:cubicBezTo>
                      <a:pt x="0" y="385"/>
                      <a:pt x="38" y="386"/>
                      <a:pt x="46" y="363"/>
                    </a:cubicBezTo>
                    <a:cubicBezTo>
                      <a:pt x="54" y="340"/>
                      <a:pt x="46" y="295"/>
                      <a:pt x="46" y="272"/>
                    </a:cubicBezTo>
                    <a:cubicBezTo>
                      <a:pt x="46" y="249"/>
                      <a:pt x="39" y="257"/>
                      <a:pt x="46" y="227"/>
                    </a:cubicBezTo>
                    <a:cubicBezTo>
                      <a:pt x="53" y="197"/>
                      <a:pt x="91" y="129"/>
                      <a:pt x="91" y="91"/>
                    </a:cubicBezTo>
                    <a:cubicBezTo>
                      <a:pt x="91" y="53"/>
                      <a:pt x="53" y="15"/>
                      <a:pt x="46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0"/>
              <p:cNvSpPr>
                <a:spLocks noChangeAspect="1"/>
              </p:cNvSpPr>
              <p:nvPr/>
            </p:nvSpPr>
            <p:spPr bwMode="auto">
              <a:xfrm>
                <a:off x="1226" y="952"/>
                <a:ext cx="198" cy="734"/>
              </a:xfrm>
              <a:custGeom>
                <a:avLst/>
                <a:gdLst/>
                <a:ahLst/>
                <a:cxnLst>
                  <a:cxn ang="0">
                    <a:pos x="0" y="590"/>
                  </a:cxn>
                  <a:cxn ang="0">
                    <a:pos x="136" y="499"/>
                  </a:cxn>
                  <a:cxn ang="0">
                    <a:pos x="136" y="408"/>
                  </a:cxn>
                  <a:cxn ang="0">
                    <a:pos x="91" y="227"/>
                  </a:cxn>
                  <a:cxn ang="0">
                    <a:pos x="91" y="136"/>
                  </a:cxn>
                  <a:cxn ang="0">
                    <a:pos x="91" y="91"/>
                  </a:cxn>
                  <a:cxn ang="0">
                    <a:pos x="91" y="0"/>
                  </a:cxn>
                </a:cxnLst>
                <a:rect l="0" t="0" r="r" b="b"/>
                <a:pathLst>
                  <a:path w="159" h="590">
                    <a:moveTo>
                      <a:pt x="0" y="590"/>
                    </a:moveTo>
                    <a:cubicBezTo>
                      <a:pt x="56" y="559"/>
                      <a:pt x="113" y="529"/>
                      <a:pt x="136" y="499"/>
                    </a:cubicBezTo>
                    <a:cubicBezTo>
                      <a:pt x="159" y="469"/>
                      <a:pt x="143" y="453"/>
                      <a:pt x="136" y="408"/>
                    </a:cubicBezTo>
                    <a:cubicBezTo>
                      <a:pt x="129" y="363"/>
                      <a:pt x="98" y="272"/>
                      <a:pt x="91" y="227"/>
                    </a:cubicBezTo>
                    <a:cubicBezTo>
                      <a:pt x="84" y="182"/>
                      <a:pt x="91" y="159"/>
                      <a:pt x="91" y="136"/>
                    </a:cubicBezTo>
                    <a:cubicBezTo>
                      <a:pt x="91" y="113"/>
                      <a:pt x="91" y="114"/>
                      <a:pt x="91" y="91"/>
                    </a:cubicBezTo>
                    <a:cubicBezTo>
                      <a:pt x="91" y="68"/>
                      <a:pt x="91" y="15"/>
                      <a:pt x="91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1"/>
              <p:cNvSpPr>
                <a:spLocks noChangeAspect="1"/>
              </p:cNvSpPr>
              <p:nvPr/>
            </p:nvSpPr>
            <p:spPr bwMode="auto">
              <a:xfrm>
                <a:off x="1613" y="952"/>
                <a:ext cx="65" cy="734"/>
              </a:xfrm>
              <a:custGeom>
                <a:avLst/>
                <a:gdLst/>
                <a:ahLst/>
                <a:cxnLst>
                  <a:cxn ang="0">
                    <a:pos x="7" y="590"/>
                  </a:cxn>
                  <a:cxn ang="0">
                    <a:pos x="7" y="453"/>
                  </a:cxn>
                  <a:cxn ang="0">
                    <a:pos x="52" y="317"/>
                  </a:cxn>
                  <a:cxn ang="0">
                    <a:pos x="7" y="91"/>
                  </a:cxn>
                  <a:cxn ang="0">
                    <a:pos x="7" y="0"/>
                  </a:cxn>
                </a:cxnLst>
                <a:rect l="0" t="0" r="r" b="b"/>
                <a:pathLst>
                  <a:path w="52" h="590">
                    <a:moveTo>
                      <a:pt x="7" y="590"/>
                    </a:moveTo>
                    <a:cubicBezTo>
                      <a:pt x="3" y="544"/>
                      <a:pt x="0" y="498"/>
                      <a:pt x="7" y="453"/>
                    </a:cubicBezTo>
                    <a:cubicBezTo>
                      <a:pt x="14" y="408"/>
                      <a:pt x="52" y="377"/>
                      <a:pt x="52" y="317"/>
                    </a:cubicBezTo>
                    <a:cubicBezTo>
                      <a:pt x="52" y="257"/>
                      <a:pt x="14" y="144"/>
                      <a:pt x="7" y="91"/>
                    </a:cubicBezTo>
                    <a:cubicBezTo>
                      <a:pt x="0" y="38"/>
                      <a:pt x="3" y="19"/>
                      <a:pt x="7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12"/>
              <p:cNvSpPr>
                <a:spLocks noChangeAspect="1"/>
              </p:cNvSpPr>
              <p:nvPr/>
            </p:nvSpPr>
            <p:spPr bwMode="auto">
              <a:xfrm>
                <a:off x="945" y="1554"/>
                <a:ext cx="187" cy="132"/>
              </a:xfrm>
              <a:custGeom>
                <a:avLst/>
                <a:gdLst/>
                <a:ahLst/>
                <a:cxnLst>
                  <a:cxn ang="0">
                    <a:pos x="0" y="106"/>
                  </a:cxn>
                  <a:cxn ang="0">
                    <a:pos x="45" y="15"/>
                  </a:cxn>
                  <a:cxn ang="0">
                    <a:pos x="136" y="15"/>
                  </a:cxn>
                  <a:cxn ang="0">
                    <a:pos x="136" y="60"/>
                  </a:cxn>
                  <a:cxn ang="0">
                    <a:pos x="136" y="106"/>
                  </a:cxn>
                </a:cxnLst>
                <a:rect l="0" t="0" r="r" b="b"/>
                <a:pathLst>
                  <a:path w="151" h="106">
                    <a:moveTo>
                      <a:pt x="0" y="106"/>
                    </a:moveTo>
                    <a:cubicBezTo>
                      <a:pt x="11" y="68"/>
                      <a:pt x="22" y="30"/>
                      <a:pt x="45" y="15"/>
                    </a:cubicBezTo>
                    <a:cubicBezTo>
                      <a:pt x="68" y="0"/>
                      <a:pt x="121" y="8"/>
                      <a:pt x="136" y="15"/>
                    </a:cubicBezTo>
                    <a:cubicBezTo>
                      <a:pt x="151" y="22"/>
                      <a:pt x="136" y="45"/>
                      <a:pt x="136" y="60"/>
                    </a:cubicBezTo>
                    <a:cubicBezTo>
                      <a:pt x="136" y="75"/>
                      <a:pt x="136" y="90"/>
                      <a:pt x="136" y="106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13"/>
              <p:cNvSpPr>
                <a:spLocks noChangeAspect="1"/>
              </p:cNvSpPr>
              <p:nvPr/>
            </p:nvSpPr>
            <p:spPr bwMode="auto">
              <a:xfrm>
                <a:off x="474" y="1619"/>
                <a:ext cx="188" cy="67"/>
              </a:xfrm>
              <a:custGeom>
                <a:avLst/>
                <a:gdLst/>
                <a:ahLst/>
                <a:cxnLst>
                  <a:cxn ang="0">
                    <a:pos x="151" y="54"/>
                  </a:cxn>
                  <a:cxn ang="0">
                    <a:pos x="105" y="8"/>
                  </a:cxn>
                  <a:cxn ang="0">
                    <a:pos x="15" y="8"/>
                  </a:cxn>
                  <a:cxn ang="0">
                    <a:pos x="15" y="54"/>
                  </a:cxn>
                </a:cxnLst>
                <a:rect l="0" t="0" r="r" b="b"/>
                <a:pathLst>
                  <a:path w="151" h="54">
                    <a:moveTo>
                      <a:pt x="151" y="54"/>
                    </a:moveTo>
                    <a:cubicBezTo>
                      <a:pt x="139" y="35"/>
                      <a:pt x="128" y="16"/>
                      <a:pt x="105" y="8"/>
                    </a:cubicBezTo>
                    <a:cubicBezTo>
                      <a:pt x="82" y="0"/>
                      <a:pt x="30" y="0"/>
                      <a:pt x="15" y="8"/>
                    </a:cubicBezTo>
                    <a:cubicBezTo>
                      <a:pt x="0" y="16"/>
                      <a:pt x="7" y="35"/>
                      <a:pt x="15" y="5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14"/>
              <p:cNvSpPr>
                <a:spLocks noChangeAspect="1"/>
              </p:cNvSpPr>
              <p:nvPr/>
            </p:nvSpPr>
            <p:spPr bwMode="auto">
              <a:xfrm>
                <a:off x="1444" y="1619"/>
                <a:ext cx="178" cy="67"/>
              </a:xfrm>
              <a:custGeom>
                <a:avLst/>
                <a:gdLst/>
                <a:ahLst/>
                <a:cxnLst>
                  <a:cxn ang="0">
                    <a:pos x="7" y="54"/>
                  </a:cxn>
                  <a:cxn ang="0">
                    <a:pos x="7" y="8"/>
                  </a:cxn>
                  <a:cxn ang="0">
                    <a:pos x="52" y="8"/>
                  </a:cxn>
                  <a:cxn ang="0">
                    <a:pos x="98" y="8"/>
                  </a:cxn>
                  <a:cxn ang="0">
                    <a:pos x="143" y="54"/>
                  </a:cxn>
                </a:cxnLst>
                <a:rect l="0" t="0" r="r" b="b"/>
                <a:pathLst>
                  <a:path w="143" h="54">
                    <a:moveTo>
                      <a:pt x="7" y="54"/>
                    </a:moveTo>
                    <a:cubicBezTo>
                      <a:pt x="3" y="35"/>
                      <a:pt x="0" y="16"/>
                      <a:pt x="7" y="8"/>
                    </a:cubicBezTo>
                    <a:cubicBezTo>
                      <a:pt x="14" y="0"/>
                      <a:pt x="37" y="8"/>
                      <a:pt x="52" y="8"/>
                    </a:cubicBezTo>
                    <a:cubicBezTo>
                      <a:pt x="67" y="8"/>
                      <a:pt x="83" y="0"/>
                      <a:pt x="98" y="8"/>
                    </a:cubicBezTo>
                    <a:cubicBezTo>
                      <a:pt x="113" y="16"/>
                      <a:pt x="128" y="35"/>
                      <a:pt x="143" y="5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15"/>
              <p:cNvSpPr>
                <a:spLocks noChangeAspect="1"/>
              </p:cNvSpPr>
              <p:nvPr/>
            </p:nvSpPr>
            <p:spPr bwMode="auto">
              <a:xfrm>
                <a:off x="154" y="1686"/>
                <a:ext cx="11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" y="0"/>
                  </a:cxn>
                  <a:cxn ang="0">
                    <a:pos x="90" y="0"/>
                  </a:cxn>
                </a:cxnLst>
                <a:rect l="0" t="0" r="r" b="b"/>
                <a:pathLst>
                  <a:path w="90" h="1">
                    <a:moveTo>
                      <a:pt x="0" y="0"/>
                    </a:moveTo>
                    <a:cubicBezTo>
                      <a:pt x="15" y="0"/>
                      <a:pt x="30" y="0"/>
                      <a:pt x="45" y="0"/>
                    </a:cubicBezTo>
                    <a:cubicBezTo>
                      <a:pt x="60" y="0"/>
                      <a:pt x="75" y="0"/>
                      <a:pt x="90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16"/>
              <p:cNvSpPr>
                <a:spLocks noChangeAspect="1"/>
              </p:cNvSpPr>
              <p:nvPr/>
            </p:nvSpPr>
            <p:spPr bwMode="auto">
              <a:xfrm>
                <a:off x="718" y="1629"/>
                <a:ext cx="734" cy="67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91" y="0"/>
                  </a:cxn>
                  <a:cxn ang="0">
                    <a:pos x="136" y="46"/>
                  </a:cxn>
                  <a:cxn ang="0">
                    <a:pos x="181" y="46"/>
                  </a:cxn>
                  <a:cxn ang="0">
                    <a:pos x="272" y="0"/>
                  </a:cxn>
                  <a:cxn ang="0">
                    <a:pos x="317" y="46"/>
                  </a:cxn>
                  <a:cxn ang="0">
                    <a:pos x="453" y="0"/>
                  </a:cxn>
                  <a:cxn ang="0">
                    <a:pos x="499" y="46"/>
                  </a:cxn>
                  <a:cxn ang="0">
                    <a:pos x="544" y="46"/>
                  </a:cxn>
                  <a:cxn ang="0">
                    <a:pos x="590" y="0"/>
                  </a:cxn>
                </a:cxnLst>
                <a:rect l="0" t="0" r="r" b="b"/>
                <a:pathLst>
                  <a:path w="590" h="54">
                    <a:moveTo>
                      <a:pt x="0" y="46"/>
                    </a:moveTo>
                    <a:cubicBezTo>
                      <a:pt x="34" y="23"/>
                      <a:pt x="68" y="0"/>
                      <a:pt x="91" y="0"/>
                    </a:cubicBezTo>
                    <a:cubicBezTo>
                      <a:pt x="114" y="0"/>
                      <a:pt x="121" y="38"/>
                      <a:pt x="136" y="46"/>
                    </a:cubicBezTo>
                    <a:cubicBezTo>
                      <a:pt x="151" y="54"/>
                      <a:pt x="158" y="54"/>
                      <a:pt x="181" y="46"/>
                    </a:cubicBezTo>
                    <a:cubicBezTo>
                      <a:pt x="204" y="38"/>
                      <a:pt x="249" y="0"/>
                      <a:pt x="272" y="0"/>
                    </a:cubicBezTo>
                    <a:cubicBezTo>
                      <a:pt x="295" y="0"/>
                      <a:pt x="287" y="46"/>
                      <a:pt x="317" y="46"/>
                    </a:cubicBezTo>
                    <a:cubicBezTo>
                      <a:pt x="347" y="46"/>
                      <a:pt x="423" y="0"/>
                      <a:pt x="453" y="0"/>
                    </a:cubicBezTo>
                    <a:cubicBezTo>
                      <a:pt x="483" y="0"/>
                      <a:pt x="484" y="38"/>
                      <a:pt x="499" y="46"/>
                    </a:cubicBezTo>
                    <a:cubicBezTo>
                      <a:pt x="514" y="54"/>
                      <a:pt x="529" y="54"/>
                      <a:pt x="544" y="46"/>
                    </a:cubicBezTo>
                    <a:cubicBezTo>
                      <a:pt x="559" y="38"/>
                      <a:pt x="574" y="19"/>
                      <a:pt x="590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113" y="1404"/>
                <a:ext cx="867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800">
                    <a:solidFill>
                      <a:schemeClr val="bg1"/>
                    </a:solidFill>
                    <a:latin typeface="Times New Roman" pitchFamily="18" charset="0"/>
                  </a:rPr>
                  <a:t>In</a:t>
                </a:r>
                <a:r>
                  <a:rPr lang="en-US" sz="1800" baseline="-25000">
                    <a:solidFill>
                      <a:schemeClr val="bg1"/>
                    </a:solidFill>
                    <a:latin typeface="Times New Roman" pitchFamily="18" charset="0"/>
                  </a:rPr>
                  <a:t>x</a:t>
                </a:r>
                <a:r>
                  <a:rPr lang="en-US" sz="1800">
                    <a:solidFill>
                      <a:schemeClr val="bg1"/>
                    </a:solidFill>
                    <a:latin typeface="Times New Roman" pitchFamily="18" charset="0"/>
                  </a:rPr>
                  <a:t>Ga</a:t>
                </a:r>
                <a:r>
                  <a:rPr lang="en-US" sz="1800" baseline="-25000">
                    <a:solidFill>
                      <a:schemeClr val="bg1"/>
                    </a:solidFill>
                    <a:latin typeface="Times New Roman" pitchFamily="18" charset="0"/>
                  </a:rPr>
                  <a:t>1-x</a:t>
                </a:r>
                <a:r>
                  <a:rPr lang="en-US" sz="1800">
                    <a:solidFill>
                      <a:schemeClr val="bg1"/>
                    </a:solidFill>
                    <a:latin typeface="Times New Roman" pitchFamily="18" charset="0"/>
                  </a:rPr>
                  <a:t>N</a:t>
                </a:r>
                <a:endParaRPr lang="ru-RU" sz="18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6" name="Group 18"/>
              <p:cNvGrpSpPr>
                <a:grpSpLocks noChangeAspect="1"/>
              </p:cNvGrpSpPr>
              <p:nvPr/>
            </p:nvGrpSpPr>
            <p:grpSpPr bwMode="auto">
              <a:xfrm>
                <a:off x="1057" y="952"/>
                <a:ext cx="243" cy="242"/>
                <a:chOff x="1274" y="1207"/>
                <a:chExt cx="196" cy="195"/>
              </a:xfrm>
            </p:grpSpPr>
            <p:sp>
              <p:nvSpPr>
                <p:cNvPr id="37" name="Oval 19"/>
                <p:cNvSpPr>
                  <a:spLocks noChangeAspect="1" noChangeArrowheads="1"/>
                </p:cNvSpPr>
                <p:nvPr/>
              </p:nvSpPr>
              <p:spPr bwMode="auto">
                <a:xfrm>
                  <a:off x="1292" y="1343"/>
                  <a:ext cx="46" cy="46"/>
                </a:xfrm>
                <a:prstGeom prst="ellipse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" name="Text Box 2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274" y="1207"/>
                  <a:ext cx="196" cy="1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>
                    <a:lnSpc>
                      <a:spcPct val="100000"/>
                    </a:lnSpc>
                  </a:pPr>
                  <a:r>
                    <a:rPr lang="en-US" sz="1800" b="0">
                      <a:solidFill>
                        <a:schemeClr val="tx1"/>
                      </a:solidFill>
                    </a:rPr>
                    <a:t>+</a:t>
                  </a:r>
                  <a:endParaRPr lang="ru-RU" sz="1800" b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" name="Group 21"/>
              <p:cNvGrpSpPr>
                <a:grpSpLocks noChangeAspect="1"/>
              </p:cNvGrpSpPr>
              <p:nvPr/>
            </p:nvGrpSpPr>
            <p:grpSpPr bwMode="auto">
              <a:xfrm>
                <a:off x="887" y="1054"/>
                <a:ext cx="242" cy="240"/>
                <a:chOff x="1138" y="1067"/>
                <a:chExt cx="195" cy="194"/>
              </a:xfrm>
            </p:grpSpPr>
            <p:sp>
              <p:nvSpPr>
                <p:cNvPr id="35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1156" y="1207"/>
                  <a:ext cx="46" cy="46"/>
                </a:xfrm>
                <a:prstGeom prst="ellipse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" name="Text Box 2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138" y="1067"/>
                  <a:ext cx="195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>
                    <a:lnSpc>
                      <a:spcPct val="100000"/>
                    </a:lnSpc>
                  </a:pPr>
                  <a:r>
                    <a:rPr lang="en-US" sz="1800" b="0">
                      <a:solidFill>
                        <a:schemeClr val="tx1"/>
                      </a:solidFill>
                    </a:rPr>
                    <a:t>+</a:t>
                  </a:r>
                  <a:endParaRPr lang="ru-RU" sz="1800" b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3" name="Group 24"/>
              <p:cNvGrpSpPr>
                <a:grpSpLocks noChangeAspect="1"/>
              </p:cNvGrpSpPr>
              <p:nvPr/>
            </p:nvGrpSpPr>
            <p:grpSpPr bwMode="auto">
              <a:xfrm>
                <a:off x="945" y="896"/>
                <a:ext cx="198" cy="242"/>
                <a:chOff x="1020" y="935"/>
                <a:chExt cx="160" cy="195"/>
              </a:xfrm>
            </p:grpSpPr>
            <p:sp>
              <p:nvSpPr>
                <p:cNvPr id="33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1020" y="1071"/>
                  <a:ext cx="46" cy="4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" name="Text Box 2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020" y="935"/>
                  <a:ext cx="160" cy="1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>
                    <a:lnSpc>
                      <a:spcPct val="100000"/>
                    </a:lnSpc>
                  </a:pPr>
                  <a:r>
                    <a:rPr lang="en-US" sz="1800" b="0">
                      <a:solidFill>
                        <a:schemeClr val="tx1"/>
                      </a:solidFill>
                    </a:rPr>
                    <a:t>-</a:t>
                  </a:r>
                  <a:endParaRPr lang="ru-RU" sz="1800" b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4" name="Group 27"/>
              <p:cNvGrpSpPr>
                <a:grpSpLocks noChangeAspect="1"/>
              </p:cNvGrpSpPr>
              <p:nvPr/>
            </p:nvGrpSpPr>
            <p:grpSpPr bwMode="auto">
              <a:xfrm>
                <a:off x="1057" y="1107"/>
                <a:ext cx="221" cy="240"/>
                <a:chOff x="1428" y="1344"/>
                <a:chExt cx="178" cy="194"/>
              </a:xfrm>
            </p:grpSpPr>
            <p:sp>
              <p:nvSpPr>
                <p:cNvPr id="31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1428" y="1479"/>
                  <a:ext cx="46" cy="4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" name="Text Box 2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446" y="1344"/>
                  <a:ext cx="160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>
                    <a:lnSpc>
                      <a:spcPct val="100000"/>
                    </a:lnSpc>
                  </a:pPr>
                  <a:r>
                    <a:rPr lang="en-US" sz="1800" b="0">
                      <a:solidFill>
                        <a:schemeClr val="tx1"/>
                      </a:solidFill>
                    </a:rPr>
                    <a:t>-</a:t>
                  </a:r>
                  <a:endParaRPr lang="ru-RU" sz="1800" b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7" name="Line 30"/>
              <p:cNvSpPr>
                <a:spLocks noChangeAspect="1" noChangeShapeType="1"/>
              </p:cNvSpPr>
              <p:nvPr/>
            </p:nvSpPr>
            <p:spPr bwMode="auto">
              <a:xfrm flipH="1">
                <a:off x="775" y="1120"/>
                <a:ext cx="170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3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75" y="1233"/>
                <a:ext cx="114" cy="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Line 32"/>
              <p:cNvSpPr>
                <a:spLocks noChangeAspect="1" noChangeShapeType="1"/>
              </p:cNvSpPr>
              <p:nvPr/>
            </p:nvSpPr>
            <p:spPr bwMode="auto">
              <a:xfrm>
                <a:off x="1170" y="1177"/>
                <a:ext cx="169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Line 33"/>
              <p:cNvSpPr>
                <a:spLocks noChangeAspect="1" noChangeShapeType="1"/>
              </p:cNvSpPr>
              <p:nvPr/>
            </p:nvSpPr>
            <p:spPr bwMode="auto">
              <a:xfrm flipV="1">
                <a:off x="1114" y="1289"/>
                <a:ext cx="225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Text Box 34"/>
            <p:cNvSpPr txBox="1">
              <a:spLocks noChangeAspect="1" noChangeArrowheads="1"/>
            </p:cNvSpPr>
            <p:nvPr/>
          </p:nvSpPr>
          <p:spPr bwMode="auto">
            <a:xfrm>
              <a:off x="43" y="2449"/>
              <a:ext cx="1855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solidFill>
                    <a:srgbClr val="CC0000"/>
                  </a:solidFill>
                </a:rPr>
                <a:t>Uniform film (low x)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/>
                <a:t>Non-</a:t>
              </a:r>
              <a:r>
                <a:rPr lang="en-US" sz="1800" b="0" dirty="0" err="1"/>
                <a:t>radiative</a:t>
              </a:r>
              <a:r>
                <a:rPr lang="en-US" sz="1800" b="0" dirty="0"/>
                <a:t> death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/>
                <a:t>of generated e</a:t>
              </a:r>
              <a:r>
                <a:rPr lang="en-US" sz="1800" b="0" baseline="30000" dirty="0"/>
                <a:t>-</a:t>
              </a:r>
              <a:r>
                <a:rPr lang="en-US" sz="1800" b="0" dirty="0"/>
                <a:t> and h</a:t>
              </a:r>
              <a:r>
                <a:rPr lang="en-US" sz="1800" b="0" baseline="30000" dirty="0"/>
                <a:t>+</a:t>
              </a:r>
              <a:endParaRPr lang="ru-RU" sz="1800" b="0" baseline="30000" dirty="0"/>
            </a:p>
          </p:txBody>
        </p:sp>
        <p:grpSp>
          <p:nvGrpSpPr>
            <p:cNvPr id="25" name="Group 35"/>
            <p:cNvGrpSpPr>
              <a:grpSpLocks noChangeAspect="1"/>
            </p:cNvGrpSpPr>
            <p:nvPr/>
          </p:nvGrpSpPr>
          <p:grpSpPr bwMode="auto">
            <a:xfrm>
              <a:off x="521" y="440"/>
              <a:ext cx="1255" cy="540"/>
              <a:chOff x="521" y="440"/>
              <a:chExt cx="1255" cy="540"/>
            </a:xfrm>
          </p:grpSpPr>
          <p:sp>
            <p:nvSpPr>
              <p:cNvPr id="9" name="Text Box 36"/>
              <p:cNvSpPr txBox="1">
                <a:spLocks noChangeAspect="1" noChangeArrowheads="1"/>
              </p:cNvSpPr>
              <p:nvPr/>
            </p:nvSpPr>
            <p:spPr bwMode="auto">
              <a:xfrm>
                <a:off x="521" y="440"/>
                <a:ext cx="1255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>
                    <a:solidFill>
                      <a:srgbClr val="0000CC"/>
                    </a:solidFill>
                  </a:rPr>
                  <a:t>light or current</a:t>
                </a:r>
                <a:endParaRPr lang="ru-RU" sz="1800" b="0">
                  <a:solidFill>
                    <a:srgbClr val="0000CC"/>
                  </a:solidFill>
                </a:endParaRPr>
              </a:p>
            </p:txBody>
          </p:sp>
          <p:sp>
            <p:nvSpPr>
              <p:cNvPr id="10" name="AutoShape 37"/>
              <p:cNvSpPr>
                <a:spLocks noChangeAspect="1" noChangeArrowheads="1"/>
              </p:cNvSpPr>
              <p:nvPr/>
            </p:nvSpPr>
            <p:spPr bwMode="auto">
              <a:xfrm rot="5400000">
                <a:off x="850" y="561"/>
                <a:ext cx="317" cy="522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0000CC"/>
              </a:solidFill>
              <a:ln w="9525">
                <a:solidFill>
                  <a:srgbClr val="0000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6" name="Group 38"/>
          <p:cNvGrpSpPr>
            <a:grpSpLocks noChangeAspect="1"/>
          </p:cNvGrpSpPr>
          <p:nvPr/>
        </p:nvGrpSpPr>
        <p:grpSpPr bwMode="auto">
          <a:xfrm>
            <a:off x="642910" y="4929180"/>
            <a:ext cx="5286412" cy="457200"/>
            <a:chOff x="612" y="2069"/>
            <a:chExt cx="4671" cy="349"/>
          </a:xfrm>
        </p:grpSpPr>
        <p:sp>
          <p:nvSpPr>
            <p:cNvPr id="40" name="Text Box 39"/>
            <p:cNvSpPr txBox="1">
              <a:spLocks noChangeAspect="1" noChangeArrowheads="1"/>
            </p:cNvSpPr>
            <p:nvPr/>
          </p:nvSpPr>
          <p:spPr bwMode="auto">
            <a:xfrm>
              <a:off x="612" y="2069"/>
              <a:ext cx="271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400">
                  <a:solidFill>
                    <a:srgbClr val="CC3300"/>
                  </a:solidFill>
                  <a:latin typeface="Times New Roman" pitchFamily="18" charset="0"/>
                </a:rPr>
                <a:t>X</a:t>
              </a:r>
              <a:endParaRPr lang="ru-RU" sz="240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41" name="AutoShape 40"/>
            <p:cNvSpPr>
              <a:spLocks noChangeAspect="1" noChangeArrowheads="1"/>
            </p:cNvSpPr>
            <p:nvPr/>
          </p:nvSpPr>
          <p:spPr bwMode="auto">
            <a:xfrm>
              <a:off x="884" y="2069"/>
              <a:ext cx="4399" cy="272"/>
            </a:xfrm>
            <a:prstGeom prst="rightArrow">
              <a:avLst>
                <a:gd name="adj1" fmla="val 50000"/>
                <a:gd name="adj2" fmla="val 404320"/>
              </a:avLst>
            </a:prstGeom>
            <a:gradFill rotWithShape="1">
              <a:gsLst>
                <a:gs pos="0">
                  <a:srgbClr val="FFCC66"/>
                </a:gs>
                <a:gs pos="100000">
                  <a:srgbClr val="CC33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9" name="Group 41"/>
          <p:cNvGrpSpPr>
            <a:grpSpLocks noChangeAspect="1"/>
          </p:cNvGrpSpPr>
          <p:nvPr/>
        </p:nvGrpSpPr>
        <p:grpSpPr bwMode="auto">
          <a:xfrm>
            <a:off x="2643174" y="2357430"/>
            <a:ext cx="2916238" cy="3924300"/>
            <a:chOff x="1791" y="440"/>
            <a:chExt cx="2224" cy="2604"/>
          </a:xfrm>
        </p:grpSpPr>
        <p:sp>
          <p:nvSpPr>
            <p:cNvPr id="43" name="Text Box 42"/>
            <p:cNvSpPr txBox="1">
              <a:spLocks noChangeAspect="1" noChangeArrowheads="1"/>
            </p:cNvSpPr>
            <p:nvPr/>
          </p:nvSpPr>
          <p:spPr bwMode="auto">
            <a:xfrm>
              <a:off x="1816" y="2436"/>
              <a:ext cx="2010" cy="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solidFill>
                    <a:srgbClr val="CC0000"/>
                  </a:solidFill>
                </a:rPr>
                <a:t>Clusters (higher x)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 err="1"/>
                <a:t>Radiative</a:t>
              </a:r>
              <a:r>
                <a:rPr lang="en-US" sz="1800" b="0" dirty="0"/>
                <a:t> recombination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/>
                <a:t>of localized e</a:t>
              </a:r>
              <a:r>
                <a:rPr lang="en-US" sz="1800" b="0" baseline="30000" dirty="0"/>
                <a:t>-</a:t>
              </a:r>
              <a:r>
                <a:rPr lang="en-US" sz="1800" b="0" dirty="0"/>
                <a:t> and h</a:t>
              </a:r>
              <a:r>
                <a:rPr lang="en-US" sz="1800" b="0" baseline="30000" dirty="0"/>
                <a:t>+</a:t>
              </a:r>
              <a:endParaRPr lang="ru-RU" sz="1800" b="0" baseline="30000" dirty="0"/>
            </a:p>
          </p:txBody>
        </p:sp>
        <p:grpSp>
          <p:nvGrpSpPr>
            <p:cNvPr id="42" name="Group 43"/>
            <p:cNvGrpSpPr>
              <a:grpSpLocks noChangeAspect="1"/>
            </p:cNvGrpSpPr>
            <p:nvPr/>
          </p:nvGrpSpPr>
          <p:grpSpPr bwMode="auto">
            <a:xfrm>
              <a:off x="1791" y="482"/>
              <a:ext cx="2224" cy="1542"/>
              <a:chOff x="1791" y="482"/>
              <a:chExt cx="2224" cy="1542"/>
            </a:xfrm>
          </p:grpSpPr>
          <p:grpSp>
            <p:nvGrpSpPr>
              <p:cNvPr id="44" name="Group 44"/>
              <p:cNvGrpSpPr>
                <a:grpSpLocks noChangeAspect="1"/>
              </p:cNvGrpSpPr>
              <p:nvPr/>
            </p:nvGrpSpPr>
            <p:grpSpPr bwMode="auto">
              <a:xfrm>
                <a:off x="1973" y="552"/>
                <a:ext cx="1698" cy="1472"/>
                <a:chOff x="1927" y="552"/>
                <a:chExt cx="1698" cy="1472"/>
              </a:xfrm>
            </p:grpSpPr>
            <p:sp>
              <p:nvSpPr>
                <p:cNvPr id="51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953"/>
                  <a:ext cx="1633" cy="73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FFCC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" name="AutoShape 46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686"/>
                  <a:ext cx="1633" cy="338"/>
                </a:xfrm>
                <a:prstGeom prst="flowChartDocumen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800" b="0">
                      <a:solidFill>
                        <a:schemeClr val="tx1"/>
                      </a:solidFill>
                    </a:rPr>
                    <a:t>c-Al</a:t>
                  </a:r>
                  <a:r>
                    <a:rPr lang="en-US" sz="1800" b="0" baseline="-25000">
                      <a:solidFill>
                        <a:schemeClr val="tx1"/>
                      </a:solidFill>
                    </a:rPr>
                    <a:t>2</a:t>
                  </a:r>
                  <a:r>
                    <a:rPr lang="en-US" sz="1800" b="0">
                      <a:solidFill>
                        <a:schemeClr val="tx1"/>
                      </a:solidFill>
                    </a:rPr>
                    <a:t>O</a:t>
                  </a:r>
                  <a:r>
                    <a:rPr lang="en-US" sz="1800" b="0" baseline="-25000">
                      <a:solidFill>
                        <a:schemeClr val="tx1"/>
                      </a:solidFill>
                    </a:rPr>
                    <a:t>3</a:t>
                  </a:r>
                  <a:endParaRPr lang="ru-RU" sz="1800" b="0" baseline="-25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Freeform 47"/>
                <p:cNvSpPr>
                  <a:spLocks noChangeAspect="1"/>
                </p:cNvSpPr>
                <p:nvPr/>
              </p:nvSpPr>
              <p:spPr bwMode="auto">
                <a:xfrm>
                  <a:off x="2235" y="953"/>
                  <a:ext cx="142" cy="733"/>
                </a:xfrm>
                <a:custGeom>
                  <a:avLst/>
                  <a:gdLst/>
                  <a:ahLst/>
                  <a:cxnLst>
                    <a:cxn ang="0">
                      <a:pos x="15" y="590"/>
                    </a:cxn>
                    <a:cxn ang="0">
                      <a:pos x="61" y="499"/>
                    </a:cxn>
                    <a:cxn ang="0">
                      <a:pos x="15" y="317"/>
                    </a:cxn>
                    <a:cxn ang="0">
                      <a:pos x="15" y="272"/>
                    </a:cxn>
                    <a:cxn ang="0">
                      <a:pos x="106" y="45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114" h="590">
                      <a:moveTo>
                        <a:pt x="15" y="590"/>
                      </a:moveTo>
                      <a:cubicBezTo>
                        <a:pt x="38" y="567"/>
                        <a:pt x="61" y="544"/>
                        <a:pt x="61" y="499"/>
                      </a:cubicBezTo>
                      <a:cubicBezTo>
                        <a:pt x="61" y="454"/>
                        <a:pt x="23" y="355"/>
                        <a:pt x="15" y="317"/>
                      </a:cubicBezTo>
                      <a:cubicBezTo>
                        <a:pt x="7" y="279"/>
                        <a:pt x="0" y="317"/>
                        <a:pt x="15" y="272"/>
                      </a:cubicBezTo>
                      <a:cubicBezTo>
                        <a:pt x="30" y="227"/>
                        <a:pt x="98" y="90"/>
                        <a:pt x="106" y="45"/>
                      </a:cubicBezTo>
                      <a:cubicBezTo>
                        <a:pt x="114" y="0"/>
                        <a:pt x="87" y="0"/>
                        <a:pt x="61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" name="Freeform 48"/>
                <p:cNvSpPr>
                  <a:spLocks noChangeAspect="1"/>
                </p:cNvSpPr>
                <p:nvPr/>
              </p:nvSpPr>
              <p:spPr bwMode="auto">
                <a:xfrm>
                  <a:off x="2536" y="953"/>
                  <a:ext cx="168" cy="733"/>
                </a:xfrm>
                <a:custGeom>
                  <a:avLst/>
                  <a:gdLst/>
                  <a:ahLst/>
                  <a:cxnLst>
                    <a:cxn ang="0">
                      <a:pos x="136" y="590"/>
                    </a:cxn>
                    <a:cxn ang="0">
                      <a:pos x="46" y="499"/>
                    </a:cxn>
                    <a:cxn ang="0">
                      <a:pos x="0" y="408"/>
                    </a:cxn>
                    <a:cxn ang="0">
                      <a:pos x="46" y="363"/>
                    </a:cxn>
                    <a:cxn ang="0">
                      <a:pos x="46" y="272"/>
                    </a:cxn>
                    <a:cxn ang="0">
                      <a:pos x="46" y="227"/>
                    </a:cxn>
                    <a:cxn ang="0">
                      <a:pos x="91" y="91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136" h="590">
                      <a:moveTo>
                        <a:pt x="136" y="590"/>
                      </a:moveTo>
                      <a:cubicBezTo>
                        <a:pt x="102" y="559"/>
                        <a:pt x="69" y="529"/>
                        <a:pt x="46" y="499"/>
                      </a:cubicBezTo>
                      <a:cubicBezTo>
                        <a:pt x="23" y="469"/>
                        <a:pt x="0" y="431"/>
                        <a:pt x="0" y="408"/>
                      </a:cubicBezTo>
                      <a:cubicBezTo>
                        <a:pt x="0" y="385"/>
                        <a:pt x="38" y="386"/>
                        <a:pt x="46" y="363"/>
                      </a:cubicBezTo>
                      <a:cubicBezTo>
                        <a:pt x="54" y="340"/>
                        <a:pt x="46" y="295"/>
                        <a:pt x="46" y="272"/>
                      </a:cubicBezTo>
                      <a:cubicBezTo>
                        <a:pt x="46" y="249"/>
                        <a:pt x="39" y="257"/>
                        <a:pt x="46" y="227"/>
                      </a:cubicBezTo>
                      <a:cubicBezTo>
                        <a:pt x="53" y="197"/>
                        <a:pt x="91" y="129"/>
                        <a:pt x="91" y="91"/>
                      </a:cubicBezTo>
                      <a:cubicBezTo>
                        <a:pt x="91" y="53"/>
                        <a:pt x="53" y="15"/>
                        <a:pt x="46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" name="Freeform 49"/>
                <p:cNvSpPr>
                  <a:spLocks noChangeAspect="1"/>
                </p:cNvSpPr>
                <p:nvPr/>
              </p:nvSpPr>
              <p:spPr bwMode="auto">
                <a:xfrm>
                  <a:off x="3042" y="953"/>
                  <a:ext cx="198" cy="733"/>
                </a:xfrm>
                <a:custGeom>
                  <a:avLst/>
                  <a:gdLst/>
                  <a:ahLst/>
                  <a:cxnLst>
                    <a:cxn ang="0">
                      <a:pos x="0" y="590"/>
                    </a:cxn>
                    <a:cxn ang="0">
                      <a:pos x="136" y="499"/>
                    </a:cxn>
                    <a:cxn ang="0">
                      <a:pos x="136" y="408"/>
                    </a:cxn>
                    <a:cxn ang="0">
                      <a:pos x="91" y="227"/>
                    </a:cxn>
                    <a:cxn ang="0">
                      <a:pos x="91" y="136"/>
                    </a:cxn>
                    <a:cxn ang="0">
                      <a:pos x="91" y="91"/>
                    </a:cxn>
                    <a:cxn ang="0">
                      <a:pos x="91" y="0"/>
                    </a:cxn>
                  </a:cxnLst>
                  <a:rect l="0" t="0" r="r" b="b"/>
                  <a:pathLst>
                    <a:path w="159" h="590">
                      <a:moveTo>
                        <a:pt x="0" y="590"/>
                      </a:moveTo>
                      <a:cubicBezTo>
                        <a:pt x="56" y="559"/>
                        <a:pt x="113" y="529"/>
                        <a:pt x="136" y="499"/>
                      </a:cubicBezTo>
                      <a:cubicBezTo>
                        <a:pt x="159" y="469"/>
                        <a:pt x="143" y="453"/>
                        <a:pt x="136" y="408"/>
                      </a:cubicBezTo>
                      <a:cubicBezTo>
                        <a:pt x="129" y="363"/>
                        <a:pt x="98" y="272"/>
                        <a:pt x="91" y="227"/>
                      </a:cubicBezTo>
                      <a:cubicBezTo>
                        <a:pt x="84" y="182"/>
                        <a:pt x="91" y="159"/>
                        <a:pt x="91" y="136"/>
                      </a:cubicBezTo>
                      <a:cubicBezTo>
                        <a:pt x="91" y="113"/>
                        <a:pt x="91" y="114"/>
                        <a:pt x="91" y="91"/>
                      </a:cubicBezTo>
                      <a:cubicBezTo>
                        <a:pt x="91" y="68"/>
                        <a:pt x="91" y="15"/>
                        <a:pt x="91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" name="Freeform 50"/>
                <p:cNvSpPr>
                  <a:spLocks noChangeAspect="1"/>
                </p:cNvSpPr>
                <p:nvPr/>
              </p:nvSpPr>
              <p:spPr bwMode="auto">
                <a:xfrm>
                  <a:off x="3428" y="953"/>
                  <a:ext cx="65" cy="733"/>
                </a:xfrm>
                <a:custGeom>
                  <a:avLst/>
                  <a:gdLst/>
                  <a:ahLst/>
                  <a:cxnLst>
                    <a:cxn ang="0">
                      <a:pos x="7" y="590"/>
                    </a:cxn>
                    <a:cxn ang="0">
                      <a:pos x="7" y="453"/>
                    </a:cxn>
                    <a:cxn ang="0">
                      <a:pos x="52" y="317"/>
                    </a:cxn>
                    <a:cxn ang="0">
                      <a:pos x="7" y="91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52" h="590">
                      <a:moveTo>
                        <a:pt x="7" y="590"/>
                      </a:moveTo>
                      <a:cubicBezTo>
                        <a:pt x="3" y="544"/>
                        <a:pt x="0" y="498"/>
                        <a:pt x="7" y="453"/>
                      </a:cubicBezTo>
                      <a:cubicBezTo>
                        <a:pt x="14" y="408"/>
                        <a:pt x="52" y="377"/>
                        <a:pt x="52" y="317"/>
                      </a:cubicBezTo>
                      <a:cubicBezTo>
                        <a:pt x="52" y="257"/>
                        <a:pt x="14" y="144"/>
                        <a:pt x="7" y="91"/>
                      </a:cubicBezTo>
                      <a:cubicBezTo>
                        <a:pt x="0" y="38"/>
                        <a:pt x="3" y="19"/>
                        <a:pt x="7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" name="Freeform 51"/>
                <p:cNvSpPr>
                  <a:spLocks noChangeAspect="1"/>
                </p:cNvSpPr>
                <p:nvPr/>
              </p:nvSpPr>
              <p:spPr bwMode="auto">
                <a:xfrm>
                  <a:off x="2762" y="1554"/>
                  <a:ext cx="187" cy="132"/>
                </a:xfrm>
                <a:custGeom>
                  <a:avLst/>
                  <a:gdLst/>
                  <a:ahLst/>
                  <a:cxnLst>
                    <a:cxn ang="0">
                      <a:pos x="0" y="106"/>
                    </a:cxn>
                    <a:cxn ang="0">
                      <a:pos x="45" y="15"/>
                    </a:cxn>
                    <a:cxn ang="0">
                      <a:pos x="136" y="15"/>
                    </a:cxn>
                    <a:cxn ang="0">
                      <a:pos x="136" y="60"/>
                    </a:cxn>
                    <a:cxn ang="0">
                      <a:pos x="136" y="106"/>
                    </a:cxn>
                  </a:cxnLst>
                  <a:rect l="0" t="0" r="r" b="b"/>
                  <a:pathLst>
                    <a:path w="151" h="106">
                      <a:moveTo>
                        <a:pt x="0" y="106"/>
                      </a:moveTo>
                      <a:cubicBezTo>
                        <a:pt x="11" y="68"/>
                        <a:pt x="22" y="30"/>
                        <a:pt x="45" y="15"/>
                      </a:cubicBezTo>
                      <a:cubicBezTo>
                        <a:pt x="68" y="0"/>
                        <a:pt x="121" y="8"/>
                        <a:pt x="136" y="15"/>
                      </a:cubicBezTo>
                      <a:cubicBezTo>
                        <a:pt x="151" y="22"/>
                        <a:pt x="136" y="45"/>
                        <a:pt x="136" y="60"/>
                      </a:cubicBezTo>
                      <a:cubicBezTo>
                        <a:pt x="136" y="75"/>
                        <a:pt x="136" y="90"/>
                        <a:pt x="136" y="106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" name="Freeform 52"/>
                <p:cNvSpPr>
                  <a:spLocks noChangeAspect="1"/>
                </p:cNvSpPr>
                <p:nvPr/>
              </p:nvSpPr>
              <p:spPr bwMode="auto">
                <a:xfrm>
                  <a:off x="2292" y="1619"/>
                  <a:ext cx="188" cy="67"/>
                </a:xfrm>
                <a:custGeom>
                  <a:avLst/>
                  <a:gdLst/>
                  <a:ahLst/>
                  <a:cxnLst>
                    <a:cxn ang="0">
                      <a:pos x="151" y="54"/>
                    </a:cxn>
                    <a:cxn ang="0">
                      <a:pos x="105" y="8"/>
                    </a:cxn>
                    <a:cxn ang="0">
                      <a:pos x="15" y="8"/>
                    </a:cxn>
                    <a:cxn ang="0">
                      <a:pos x="15" y="54"/>
                    </a:cxn>
                  </a:cxnLst>
                  <a:rect l="0" t="0" r="r" b="b"/>
                  <a:pathLst>
                    <a:path w="151" h="54">
                      <a:moveTo>
                        <a:pt x="151" y="54"/>
                      </a:moveTo>
                      <a:cubicBezTo>
                        <a:pt x="139" y="35"/>
                        <a:pt x="128" y="16"/>
                        <a:pt x="105" y="8"/>
                      </a:cubicBezTo>
                      <a:cubicBezTo>
                        <a:pt x="82" y="0"/>
                        <a:pt x="30" y="0"/>
                        <a:pt x="15" y="8"/>
                      </a:cubicBezTo>
                      <a:cubicBezTo>
                        <a:pt x="0" y="16"/>
                        <a:pt x="7" y="35"/>
                        <a:pt x="15" y="5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" name="Freeform 53"/>
                <p:cNvSpPr>
                  <a:spLocks noChangeAspect="1"/>
                </p:cNvSpPr>
                <p:nvPr/>
              </p:nvSpPr>
              <p:spPr bwMode="auto">
                <a:xfrm>
                  <a:off x="3260" y="1619"/>
                  <a:ext cx="177" cy="67"/>
                </a:xfrm>
                <a:custGeom>
                  <a:avLst/>
                  <a:gdLst/>
                  <a:ahLst/>
                  <a:cxnLst>
                    <a:cxn ang="0">
                      <a:pos x="7" y="54"/>
                    </a:cxn>
                    <a:cxn ang="0">
                      <a:pos x="7" y="8"/>
                    </a:cxn>
                    <a:cxn ang="0">
                      <a:pos x="52" y="8"/>
                    </a:cxn>
                    <a:cxn ang="0">
                      <a:pos x="98" y="8"/>
                    </a:cxn>
                    <a:cxn ang="0">
                      <a:pos x="143" y="54"/>
                    </a:cxn>
                  </a:cxnLst>
                  <a:rect l="0" t="0" r="r" b="b"/>
                  <a:pathLst>
                    <a:path w="143" h="54">
                      <a:moveTo>
                        <a:pt x="7" y="54"/>
                      </a:moveTo>
                      <a:cubicBezTo>
                        <a:pt x="3" y="35"/>
                        <a:pt x="0" y="16"/>
                        <a:pt x="7" y="8"/>
                      </a:cubicBezTo>
                      <a:cubicBezTo>
                        <a:pt x="14" y="0"/>
                        <a:pt x="37" y="8"/>
                        <a:pt x="52" y="8"/>
                      </a:cubicBezTo>
                      <a:cubicBezTo>
                        <a:pt x="67" y="8"/>
                        <a:pt x="83" y="0"/>
                        <a:pt x="98" y="8"/>
                      </a:cubicBezTo>
                      <a:cubicBezTo>
                        <a:pt x="113" y="16"/>
                        <a:pt x="128" y="35"/>
                        <a:pt x="143" y="5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" name="Freeform 54"/>
                <p:cNvSpPr>
                  <a:spLocks noChangeAspect="1"/>
                </p:cNvSpPr>
                <p:nvPr/>
              </p:nvSpPr>
              <p:spPr bwMode="auto">
                <a:xfrm>
                  <a:off x="1973" y="1686"/>
                  <a:ext cx="11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90" y="0"/>
                    </a:cxn>
                  </a:cxnLst>
                  <a:rect l="0" t="0" r="r" b="b"/>
                  <a:pathLst>
                    <a:path w="90" h="1">
                      <a:moveTo>
                        <a:pt x="0" y="0"/>
                      </a:moveTo>
                      <a:cubicBezTo>
                        <a:pt x="15" y="0"/>
                        <a:pt x="30" y="0"/>
                        <a:pt x="45" y="0"/>
                      </a:cubicBezTo>
                      <a:cubicBezTo>
                        <a:pt x="60" y="0"/>
                        <a:pt x="75" y="0"/>
                        <a:pt x="9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" name="Freeform 55"/>
                <p:cNvSpPr>
                  <a:spLocks noChangeAspect="1"/>
                </p:cNvSpPr>
                <p:nvPr/>
              </p:nvSpPr>
              <p:spPr bwMode="auto">
                <a:xfrm>
                  <a:off x="2536" y="1629"/>
                  <a:ext cx="732" cy="67"/>
                </a:xfrm>
                <a:custGeom>
                  <a:avLst/>
                  <a:gdLst/>
                  <a:ahLst/>
                  <a:cxnLst>
                    <a:cxn ang="0">
                      <a:pos x="0" y="46"/>
                    </a:cxn>
                    <a:cxn ang="0">
                      <a:pos x="91" y="0"/>
                    </a:cxn>
                    <a:cxn ang="0">
                      <a:pos x="136" y="46"/>
                    </a:cxn>
                    <a:cxn ang="0">
                      <a:pos x="181" y="46"/>
                    </a:cxn>
                    <a:cxn ang="0">
                      <a:pos x="272" y="0"/>
                    </a:cxn>
                    <a:cxn ang="0">
                      <a:pos x="317" y="46"/>
                    </a:cxn>
                    <a:cxn ang="0">
                      <a:pos x="453" y="0"/>
                    </a:cxn>
                    <a:cxn ang="0">
                      <a:pos x="499" y="46"/>
                    </a:cxn>
                    <a:cxn ang="0">
                      <a:pos x="544" y="46"/>
                    </a:cxn>
                    <a:cxn ang="0">
                      <a:pos x="590" y="0"/>
                    </a:cxn>
                  </a:cxnLst>
                  <a:rect l="0" t="0" r="r" b="b"/>
                  <a:pathLst>
                    <a:path w="590" h="54">
                      <a:moveTo>
                        <a:pt x="0" y="46"/>
                      </a:moveTo>
                      <a:cubicBezTo>
                        <a:pt x="34" y="23"/>
                        <a:pt x="68" y="0"/>
                        <a:pt x="91" y="0"/>
                      </a:cubicBezTo>
                      <a:cubicBezTo>
                        <a:pt x="114" y="0"/>
                        <a:pt x="121" y="38"/>
                        <a:pt x="136" y="46"/>
                      </a:cubicBezTo>
                      <a:cubicBezTo>
                        <a:pt x="151" y="54"/>
                        <a:pt x="158" y="54"/>
                        <a:pt x="181" y="46"/>
                      </a:cubicBezTo>
                      <a:cubicBezTo>
                        <a:pt x="204" y="38"/>
                        <a:pt x="249" y="0"/>
                        <a:pt x="272" y="0"/>
                      </a:cubicBezTo>
                      <a:cubicBezTo>
                        <a:pt x="295" y="0"/>
                        <a:pt x="287" y="46"/>
                        <a:pt x="317" y="46"/>
                      </a:cubicBezTo>
                      <a:cubicBezTo>
                        <a:pt x="347" y="46"/>
                        <a:pt x="423" y="0"/>
                        <a:pt x="453" y="0"/>
                      </a:cubicBezTo>
                      <a:cubicBezTo>
                        <a:pt x="483" y="0"/>
                        <a:pt x="484" y="38"/>
                        <a:pt x="499" y="46"/>
                      </a:cubicBezTo>
                      <a:cubicBezTo>
                        <a:pt x="514" y="54"/>
                        <a:pt x="529" y="54"/>
                        <a:pt x="544" y="46"/>
                      </a:cubicBezTo>
                      <a:cubicBezTo>
                        <a:pt x="559" y="38"/>
                        <a:pt x="574" y="19"/>
                        <a:pt x="59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" name="Text Box 5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927" y="1434"/>
                  <a:ext cx="867" cy="2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>
                    <a:lnSpc>
                      <a:spcPct val="100000"/>
                    </a:lnSpc>
                  </a:pPr>
                  <a:r>
                    <a:rPr lang="en-US" sz="1800">
                      <a:solidFill>
                        <a:schemeClr val="bg1"/>
                      </a:solidFill>
                      <a:latin typeface="Times New Roman" pitchFamily="18" charset="0"/>
                    </a:rPr>
                    <a:t>In</a:t>
                  </a:r>
                  <a:r>
                    <a:rPr lang="en-US" sz="1800" baseline="-25000">
                      <a:solidFill>
                        <a:schemeClr val="bg1"/>
                      </a:solidFill>
                      <a:latin typeface="Times New Roman" pitchFamily="18" charset="0"/>
                    </a:rPr>
                    <a:t>x</a:t>
                  </a:r>
                  <a:r>
                    <a:rPr lang="en-US" sz="1800">
                      <a:solidFill>
                        <a:schemeClr val="bg1"/>
                      </a:solidFill>
                      <a:latin typeface="Times New Roman" pitchFamily="18" charset="0"/>
                    </a:rPr>
                    <a:t>Ga</a:t>
                  </a:r>
                  <a:r>
                    <a:rPr lang="en-US" sz="1800" baseline="-25000">
                      <a:solidFill>
                        <a:schemeClr val="bg1"/>
                      </a:solidFill>
                      <a:latin typeface="Times New Roman" pitchFamily="18" charset="0"/>
                    </a:rPr>
                    <a:t>1-x</a:t>
                  </a:r>
                  <a:r>
                    <a:rPr lang="en-US" sz="1800">
                      <a:solidFill>
                        <a:schemeClr val="bg1"/>
                      </a:solidFill>
                      <a:latin typeface="Times New Roman" pitchFamily="18" charset="0"/>
                    </a:rPr>
                    <a:t>N</a:t>
                  </a:r>
                  <a:endParaRPr lang="ru-RU" sz="18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3" name="Line 5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08" y="1071"/>
                  <a:ext cx="136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4" name="Line 5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608" y="1162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3243" y="1162"/>
                  <a:ext cx="227" cy="31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6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2608" y="1344"/>
                  <a:ext cx="272" cy="227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7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2381" y="981"/>
                  <a:ext cx="227" cy="22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45" name="Group 62"/>
                <p:cNvGrpSpPr>
                  <a:grpSpLocks noChangeAspect="1"/>
                </p:cNvGrpSpPr>
                <p:nvPr/>
              </p:nvGrpSpPr>
              <p:grpSpPr bwMode="auto">
                <a:xfrm>
                  <a:off x="2749" y="1294"/>
                  <a:ext cx="222" cy="243"/>
                  <a:chOff x="1428" y="1344"/>
                  <a:chExt cx="179" cy="196"/>
                </a:xfrm>
              </p:grpSpPr>
              <p:sp>
                <p:nvSpPr>
                  <p:cNvPr id="87" name="Oval 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28" y="1479"/>
                    <a:ext cx="46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8" name="Text Box 64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446" y="1344"/>
                    <a:ext cx="161" cy="1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l">
                      <a:lnSpc>
                        <a:spcPct val="100000"/>
                      </a:lnSpc>
                    </a:pPr>
                    <a:r>
                      <a:rPr lang="en-US" sz="1800" b="0">
                        <a:solidFill>
                          <a:schemeClr val="tx1"/>
                        </a:solidFill>
                      </a:rPr>
                      <a:t>-</a:t>
                    </a:r>
                    <a:endParaRPr lang="ru-RU" sz="1800" b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8" name="Group 65"/>
                <p:cNvGrpSpPr>
                  <a:grpSpLocks noChangeAspect="1"/>
                </p:cNvGrpSpPr>
                <p:nvPr/>
              </p:nvGrpSpPr>
              <p:grpSpPr bwMode="auto">
                <a:xfrm>
                  <a:off x="2635" y="1253"/>
                  <a:ext cx="242" cy="243"/>
                  <a:chOff x="1138" y="1067"/>
                  <a:chExt cx="195" cy="196"/>
                </a:xfrm>
              </p:grpSpPr>
              <p:sp>
                <p:nvSpPr>
                  <p:cNvPr id="85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56" y="1207"/>
                    <a:ext cx="46" cy="46"/>
                  </a:xfrm>
                  <a:prstGeom prst="ellipse">
                    <a:avLst/>
                  </a:prstGeom>
                  <a:solidFill>
                    <a:srgbClr val="00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6" name="Text Box 6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138" y="1067"/>
                    <a:ext cx="195" cy="1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l">
                      <a:lnSpc>
                        <a:spcPct val="100000"/>
                      </a:lnSpc>
                    </a:pPr>
                    <a:r>
                      <a:rPr lang="en-US" sz="1800" b="0">
                        <a:solidFill>
                          <a:schemeClr val="tx1"/>
                        </a:solidFill>
                      </a:rPr>
                      <a:t>+</a:t>
                    </a:r>
                    <a:endParaRPr lang="ru-RU" sz="1800" b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70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2880" y="981"/>
                  <a:ext cx="227" cy="31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68" name="Group 69"/>
                <p:cNvGrpSpPr>
                  <a:grpSpLocks noChangeAspect="1"/>
                </p:cNvGrpSpPr>
                <p:nvPr/>
              </p:nvGrpSpPr>
              <p:grpSpPr bwMode="auto">
                <a:xfrm>
                  <a:off x="2971" y="1026"/>
                  <a:ext cx="243" cy="243"/>
                  <a:chOff x="1274" y="1207"/>
                  <a:chExt cx="196" cy="196"/>
                </a:xfrm>
              </p:grpSpPr>
              <p:sp>
                <p:nvSpPr>
                  <p:cNvPr id="83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92" y="1343"/>
                    <a:ext cx="46" cy="46"/>
                  </a:xfrm>
                  <a:prstGeom prst="ellipse">
                    <a:avLst/>
                  </a:prstGeom>
                  <a:solidFill>
                    <a:srgbClr val="00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4" name="Text Box 71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274" y="1207"/>
                    <a:ext cx="196" cy="1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l">
                      <a:lnSpc>
                        <a:spcPct val="100000"/>
                      </a:lnSpc>
                    </a:pPr>
                    <a:r>
                      <a:rPr lang="en-US" sz="1800" b="0">
                        <a:solidFill>
                          <a:schemeClr val="tx1"/>
                        </a:solidFill>
                      </a:rPr>
                      <a:t>+</a:t>
                    </a:r>
                    <a:endParaRPr lang="ru-RU" sz="1800" b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69" name="Group 72"/>
                <p:cNvGrpSpPr>
                  <a:grpSpLocks noChangeAspect="1"/>
                </p:cNvGrpSpPr>
                <p:nvPr/>
              </p:nvGrpSpPr>
              <p:grpSpPr bwMode="auto">
                <a:xfrm>
                  <a:off x="2926" y="935"/>
                  <a:ext cx="198" cy="243"/>
                  <a:chOff x="1020" y="935"/>
                  <a:chExt cx="160" cy="196"/>
                </a:xfrm>
              </p:grpSpPr>
              <p:sp>
                <p:nvSpPr>
                  <p:cNvPr id="81" name="Oval 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0" y="1071"/>
                    <a:ext cx="46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2" name="Text Box 74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020" y="935"/>
                    <a:ext cx="160" cy="1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l">
                      <a:lnSpc>
                        <a:spcPct val="100000"/>
                      </a:lnSpc>
                    </a:pPr>
                    <a:r>
                      <a:rPr lang="en-US" sz="1800" b="0">
                        <a:solidFill>
                          <a:schemeClr val="tx1"/>
                        </a:solidFill>
                      </a:rPr>
                      <a:t>-</a:t>
                    </a:r>
                    <a:endParaRPr lang="ru-RU" sz="1800" b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73" name="AutoShape 75"/>
                <p:cNvSpPr>
                  <a:spLocks noChangeAspect="1" noChangeArrowheads="1"/>
                </p:cNvSpPr>
                <p:nvPr/>
              </p:nvSpPr>
              <p:spPr bwMode="auto">
                <a:xfrm rot="6260533">
                  <a:off x="3035" y="598"/>
                  <a:ext cx="636" cy="544"/>
                </a:xfrm>
                <a:prstGeom prst="lightningBol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4" name="AutoShape 76"/>
                <p:cNvSpPr>
                  <a:spLocks noChangeAspect="1" noChangeArrowheads="1"/>
                </p:cNvSpPr>
                <p:nvPr/>
              </p:nvSpPr>
              <p:spPr bwMode="auto">
                <a:xfrm rot="-2094104">
                  <a:off x="2020" y="1068"/>
                  <a:ext cx="545" cy="544"/>
                </a:xfrm>
                <a:prstGeom prst="lightningBol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71" name="Group 77"/>
                <p:cNvGrpSpPr>
                  <a:grpSpLocks noChangeAspect="1"/>
                </p:cNvGrpSpPr>
                <p:nvPr/>
              </p:nvGrpSpPr>
              <p:grpSpPr bwMode="auto">
                <a:xfrm>
                  <a:off x="2749" y="981"/>
                  <a:ext cx="222" cy="242"/>
                  <a:chOff x="1428" y="1344"/>
                  <a:chExt cx="179" cy="195"/>
                </a:xfrm>
              </p:grpSpPr>
              <p:sp>
                <p:nvSpPr>
                  <p:cNvPr id="79" name="Oval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28" y="1479"/>
                    <a:ext cx="46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0" name="Text Box 7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446" y="1344"/>
                    <a:ext cx="161" cy="19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l">
                      <a:lnSpc>
                        <a:spcPct val="100000"/>
                      </a:lnSpc>
                    </a:pPr>
                    <a:r>
                      <a:rPr lang="en-US" sz="1800" b="0">
                        <a:solidFill>
                          <a:schemeClr val="tx1"/>
                        </a:solidFill>
                      </a:rPr>
                      <a:t>-</a:t>
                    </a:r>
                    <a:endParaRPr lang="ru-RU" sz="1800" b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2" name="Group 80"/>
                <p:cNvGrpSpPr>
                  <a:grpSpLocks noChangeAspect="1"/>
                </p:cNvGrpSpPr>
                <p:nvPr/>
              </p:nvGrpSpPr>
              <p:grpSpPr bwMode="auto">
                <a:xfrm>
                  <a:off x="2726" y="840"/>
                  <a:ext cx="242" cy="243"/>
                  <a:chOff x="1138" y="1067"/>
                  <a:chExt cx="195" cy="196"/>
                </a:xfrm>
              </p:grpSpPr>
              <p:sp>
                <p:nvSpPr>
                  <p:cNvPr id="77" name="Oval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56" y="1207"/>
                    <a:ext cx="46" cy="46"/>
                  </a:xfrm>
                  <a:prstGeom prst="ellipse">
                    <a:avLst/>
                  </a:prstGeom>
                  <a:solidFill>
                    <a:srgbClr val="00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8" name="Text Box 82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138" y="1067"/>
                    <a:ext cx="195" cy="1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l">
                      <a:lnSpc>
                        <a:spcPct val="100000"/>
                      </a:lnSpc>
                    </a:pPr>
                    <a:r>
                      <a:rPr lang="en-US" sz="1800" b="0">
                        <a:solidFill>
                          <a:schemeClr val="tx1"/>
                        </a:solidFill>
                      </a:rPr>
                      <a:t>+</a:t>
                    </a:r>
                    <a:endParaRPr lang="ru-RU" sz="1800" b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49" name="AutoShape 83"/>
              <p:cNvSpPr>
                <a:spLocks noChangeAspect="1" noChangeArrowheads="1"/>
              </p:cNvSpPr>
              <p:nvPr/>
            </p:nvSpPr>
            <p:spPr bwMode="auto">
              <a:xfrm rot="3592594">
                <a:off x="3607" y="481"/>
                <a:ext cx="408" cy="409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" name="AutoShape 84"/>
              <p:cNvSpPr>
                <a:spLocks noChangeAspect="1" noChangeArrowheads="1"/>
              </p:cNvSpPr>
              <p:nvPr/>
            </p:nvSpPr>
            <p:spPr bwMode="auto">
              <a:xfrm rot="-3733239">
                <a:off x="1792" y="980"/>
                <a:ext cx="408" cy="409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5" name="Group 85"/>
            <p:cNvGrpSpPr>
              <a:grpSpLocks noChangeAspect="1"/>
            </p:cNvGrpSpPr>
            <p:nvPr/>
          </p:nvGrpSpPr>
          <p:grpSpPr bwMode="auto">
            <a:xfrm>
              <a:off x="2298" y="440"/>
              <a:ext cx="1255" cy="540"/>
              <a:chOff x="521" y="440"/>
              <a:chExt cx="1255" cy="540"/>
            </a:xfrm>
          </p:grpSpPr>
          <p:sp>
            <p:nvSpPr>
              <p:cNvPr id="46" name="Text Box 86"/>
              <p:cNvSpPr txBox="1">
                <a:spLocks noChangeAspect="1" noChangeArrowheads="1"/>
              </p:cNvSpPr>
              <p:nvPr/>
            </p:nvSpPr>
            <p:spPr bwMode="auto">
              <a:xfrm>
                <a:off x="521" y="440"/>
                <a:ext cx="1255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>
                    <a:solidFill>
                      <a:srgbClr val="0000CC"/>
                    </a:solidFill>
                  </a:rPr>
                  <a:t>light or current</a:t>
                </a:r>
                <a:endParaRPr lang="ru-RU" sz="1800" b="0">
                  <a:solidFill>
                    <a:srgbClr val="0000CC"/>
                  </a:solidFill>
                </a:endParaRPr>
              </a:p>
            </p:txBody>
          </p:sp>
          <p:sp>
            <p:nvSpPr>
              <p:cNvPr id="47" name="AutoShape 87"/>
              <p:cNvSpPr>
                <a:spLocks noChangeAspect="1" noChangeArrowheads="1"/>
              </p:cNvSpPr>
              <p:nvPr/>
            </p:nvSpPr>
            <p:spPr bwMode="auto">
              <a:xfrm rot="5400000">
                <a:off x="850" y="561"/>
                <a:ext cx="317" cy="522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0000CC"/>
              </a:solidFill>
              <a:ln w="9525">
                <a:solidFill>
                  <a:srgbClr val="0000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76" name="Group 88"/>
          <p:cNvGrpSpPr>
            <a:grpSpLocks noChangeAspect="1"/>
          </p:cNvGrpSpPr>
          <p:nvPr/>
        </p:nvGrpSpPr>
        <p:grpSpPr bwMode="auto">
          <a:xfrm>
            <a:off x="6032151" y="2071678"/>
            <a:ext cx="3040443" cy="3414709"/>
            <a:chOff x="3573" y="440"/>
            <a:chExt cx="2323" cy="2277"/>
          </a:xfrm>
        </p:grpSpPr>
        <p:sp>
          <p:nvSpPr>
            <p:cNvPr id="90" name="Text Box 89"/>
            <p:cNvSpPr txBox="1">
              <a:spLocks noChangeAspect="1" noChangeArrowheads="1"/>
            </p:cNvSpPr>
            <p:nvPr/>
          </p:nvSpPr>
          <p:spPr bwMode="auto">
            <a:xfrm>
              <a:off x="3573" y="2107"/>
              <a:ext cx="2323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solidFill>
                    <a:srgbClr val="CC0000"/>
                  </a:solidFill>
                </a:rPr>
                <a:t>Larger clusters (highest x)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/>
                <a:t>Non-</a:t>
              </a:r>
              <a:r>
                <a:rPr lang="en-US" sz="1800" b="0" dirty="0" err="1"/>
                <a:t>radiative</a:t>
              </a:r>
              <a:r>
                <a:rPr lang="en-US" sz="1800" b="0" dirty="0"/>
                <a:t> recombination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/>
                <a:t>of localized e</a:t>
              </a:r>
              <a:r>
                <a:rPr lang="en-US" sz="1800" b="0" baseline="30000" dirty="0"/>
                <a:t>-</a:t>
              </a:r>
              <a:r>
                <a:rPr lang="en-US" sz="1800" b="0" dirty="0"/>
                <a:t> and h</a:t>
              </a:r>
              <a:r>
                <a:rPr lang="en-US" sz="1800" b="0" baseline="30000" dirty="0"/>
                <a:t>+</a:t>
              </a:r>
              <a:endParaRPr lang="ru-RU" sz="1800" b="0" baseline="30000" dirty="0"/>
            </a:p>
          </p:txBody>
        </p:sp>
        <p:grpSp>
          <p:nvGrpSpPr>
            <p:cNvPr id="89" name="Group 90"/>
            <p:cNvGrpSpPr>
              <a:grpSpLocks noChangeAspect="1"/>
            </p:cNvGrpSpPr>
            <p:nvPr/>
          </p:nvGrpSpPr>
          <p:grpSpPr bwMode="auto">
            <a:xfrm>
              <a:off x="3833" y="930"/>
              <a:ext cx="1815" cy="1094"/>
              <a:chOff x="3833" y="930"/>
              <a:chExt cx="1815" cy="1094"/>
            </a:xfrm>
          </p:grpSpPr>
          <p:grpSp>
            <p:nvGrpSpPr>
              <p:cNvPr id="91" name="Group 91"/>
              <p:cNvGrpSpPr>
                <a:grpSpLocks noChangeAspect="1"/>
              </p:cNvGrpSpPr>
              <p:nvPr/>
            </p:nvGrpSpPr>
            <p:grpSpPr bwMode="auto">
              <a:xfrm>
                <a:off x="3833" y="930"/>
                <a:ext cx="1678" cy="1094"/>
                <a:chOff x="3833" y="930"/>
                <a:chExt cx="1678" cy="1094"/>
              </a:xfrm>
            </p:grpSpPr>
            <p:sp>
              <p:nvSpPr>
                <p:cNvPr id="97" name="Rectangle 92"/>
                <p:cNvSpPr>
                  <a:spLocks noChangeAspect="1" noChangeArrowheads="1"/>
                </p:cNvSpPr>
                <p:nvPr/>
              </p:nvSpPr>
              <p:spPr bwMode="auto">
                <a:xfrm>
                  <a:off x="3878" y="953"/>
                  <a:ext cx="1633" cy="733"/>
                </a:xfrm>
                <a:prstGeom prst="rect">
                  <a:avLst/>
                </a:prstGeom>
                <a:solidFill>
                  <a:srgbClr val="FF9933"/>
                </a:solidFill>
                <a:ln w="9525">
                  <a:solidFill>
                    <a:srgbClr val="FFCC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" name="AutoShape 93"/>
                <p:cNvSpPr>
                  <a:spLocks noChangeAspect="1" noChangeArrowheads="1"/>
                </p:cNvSpPr>
                <p:nvPr/>
              </p:nvSpPr>
              <p:spPr bwMode="auto">
                <a:xfrm>
                  <a:off x="3878" y="1686"/>
                  <a:ext cx="1633" cy="338"/>
                </a:xfrm>
                <a:prstGeom prst="flowChartDocumen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800" b="0" dirty="0">
                      <a:solidFill>
                        <a:schemeClr val="tx1"/>
                      </a:solidFill>
                    </a:rPr>
                    <a:t>c-Al</a:t>
                  </a:r>
                  <a:r>
                    <a:rPr lang="en-US" sz="1800" b="0" baseline="-25000" dirty="0">
                      <a:solidFill>
                        <a:schemeClr val="tx1"/>
                      </a:solidFill>
                    </a:rPr>
                    <a:t>2</a:t>
                  </a:r>
                  <a:r>
                    <a:rPr lang="en-US" sz="1800" b="0" dirty="0">
                      <a:solidFill>
                        <a:schemeClr val="tx1"/>
                      </a:solidFill>
                    </a:rPr>
                    <a:t>O</a:t>
                  </a:r>
                  <a:r>
                    <a:rPr lang="en-US" sz="1800" b="0" baseline="-25000" dirty="0">
                      <a:solidFill>
                        <a:schemeClr val="tx1"/>
                      </a:solidFill>
                    </a:rPr>
                    <a:t>3</a:t>
                  </a:r>
                  <a:endParaRPr lang="ru-RU" sz="1800" b="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" name="Freeform 94"/>
                <p:cNvSpPr>
                  <a:spLocks noChangeAspect="1"/>
                </p:cNvSpPr>
                <p:nvPr/>
              </p:nvSpPr>
              <p:spPr bwMode="auto">
                <a:xfrm>
                  <a:off x="4140" y="953"/>
                  <a:ext cx="142" cy="733"/>
                </a:xfrm>
                <a:custGeom>
                  <a:avLst/>
                  <a:gdLst/>
                  <a:ahLst/>
                  <a:cxnLst>
                    <a:cxn ang="0">
                      <a:pos x="15" y="590"/>
                    </a:cxn>
                    <a:cxn ang="0">
                      <a:pos x="61" y="499"/>
                    </a:cxn>
                    <a:cxn ang="0">
                      <a:pos x="15" y="317"/>
                    </a:cxn>
                    <a:cxn ang="0">
                      <a:pos x="15" y="272"/>
                    </a:cxn>
                    <a:cxn ang="0">
                      <a:pos x="106" y="45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114" h="590">
                      <a:moveTo>
                        <a:pt x="15" y="590"/>
                      </a:moveTo>
                      <a:cubicBezTo>
                        <a:pt x="38" y="567"/>
                        <a:pt x="61" y="544"/>
                        <a:pt x="61" y="499"/>
                      </a:cubicBezTo>
                      <a:cubicBezTo>
                        <a:pt x="61" y="454"/>
                        <a:pt x="23" y="355"/>
                        <a:pt x="15" y="317"/>
                      </a:cubicBezTo>
                      <a:cubicBezTo>
                        <a:pt x="7" y="279"/>
                        <a:pt x="0" y="317"/>
                        <a:pt x="15" y="272"/>
                      </a:cubicBezTo>
                      <a:cubicBezTo>
                        <a:pt x="30" y="227"/>
                        <a:pt x="98" y="90"/>
                        <a:pt x="106" y="45"/>
                      </a:cubicBezTo>
                      <a:cubicBezTo>
                        <a:pt x="114" y="0"/>
                        <a:pt x="87" y="0"/>
                        <a:pt x="61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0" name="Freeform 95"/>
                <p:cNvSpPr>
                  <a:spLocks noChangeAspect="1"/>
                </p:cNvSpPr>
                <p:nvPr/>
              </p:nvSpPr>
              <p:spPr bwMode="auto">
                <a:xfrm>
                  <a:off x="4441" y="953"/>
                  <a:ext cx="168" cy="733"/>
                </a:xfrm>
                <a:custGeom>
                  <a:avLst/>
                  <a:gdLst/>
                  <a:ahLst/>
                  <a:cxnLst>
                    <a:cxn ang="0">
                      <a:pos x="136" y="590"/>
                    </a:cxn>
                    <a:cxn ang="0">
                      <a:pos x="46" y="499"/>
                    </a:cxn>
                    <a:cxn ang="0">
                      <a:pos x="0" y="408"/>
                    </a:cxn>
                    <a:cxn ang="0">
                      <a:pos x="46" y="363"/>
                    </a:cxn>
                    <a:cxn ang="0">
                      <a:pos x="46" y="272"/>
                    </a:cxn>
                    <a:cxn ang="0">
                      <a:pos x="46" y="227"/>
                    </a:cxn>
                    <a:cxn ang="0">
                      <a:pos x="91" y="91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136" h="590">
                      <a:moveTo>
                        <a:pt x="136" y="590"/>
                      </a:moveTo>
                      <a:cubicBezTo>
                        <a:pt x="102" y="559"/>
                        <a:pt x="69" y="529"/>
                        <a:pt x="46" y="499"/>
                      </a:cubicBezTo>
                      <a:cubicBezTo>
                        <a:pt x="23" y="469"/>
                        <a:pt x="0" y="431"/>
                        <a:pt x="0" y="408"/>
                      </a:cubicBezTo>
                      <a:cubicBezTo>
                        <a:pt x="0" y="385"/>
                        <a:pt x="38" y="386"/>
                        <a:pt x="46" y="363"/>
                      </a:cubicBezTo>
                      <a:cubicBezTo>
                        <a:pt x="54" y="340"/>
                        <a:pt x="46" y="295"/>
                        <a:pt x="46" y="272"/>
                      </a:cubicBezTo>
                      <a:cubicBezTo>
                        <a:pt x="46" y="249"/>
                        <a:pt x="39" y="257"/>
                        <a:pt x="46" y="227"/>
                      </a:cubicBezTo>
                      <a:cubicBezTo>
                        <a:pt x="53" y="197"/>
                        <a:pt x="91" y="129"/>
                        <a:pt x="91" y="91"/>
                      </a:cubicBezTo>
                      <a:cubicBezTo>
                        <a:pt x="91" y="53"/>
                        <a:pt x="53" y="15"/>
                        <a:pt x="46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" name="Freeform 96"/>
                <p:cNvSpPr>
                  <a:spLocks noChangeAspect="1"/>
                </p:cNvSpPr>
                <p:nvPr/>
              </p:nvSpPr>
              <p:spPr bwMode="auto">
                <a:xfrm>
                  <a:off x="4947" y="953"/>
                  <a:ext cx="198" cy="733"/>
                </a:xfrm>
                <a:custGeom>
                  <a:avLst/>
                  <a:gdLst/>
                  <a:ahLst/>
                  <a:cxnLst>
                    <a:cxn ang="0">
                      <a:pos x="0" y="590"/>
                    </a:cxn>
                    <a:cxn ang="0">
                      <a:pos x="136" y="499"/>
                    </a:cxn>
                    <a:cxn ang="0">
                      <a:pos x="136" y="408"/>
                    </a:cxn>
                    <a:cxn ang="0">
                      <a:pos x="91" y="227"/>
                    </a:cxn>
                    <a:cxn ang="0">
                      <a:pos x="91" y="136"/>
                    </a:cxn>
                    <a:cxn ang="0">
                      <a:pos x="91" y="91"/>
                    </a:cxn>
                    <a:cxn ang="0">
                      <a:pos x="91" y="0"/>
                    </a:cxn>
                  </a:cxnLst>
                  <a:rect l="0" t="0" r="r" b="b"/>
                  <a:pathLst>
                    <a:path w="159" h="590">
                      <a:moveTo>
                        <a:pt x="0" y="590"/>
                      </a:moveTo>
                      <a:cubicBezTo>
                        <a:pt x="56" y="559"/>
                        <a:pt x="113" y="529"/>
                        <a:pt x="136" y="499"/>
                      </a:cubicBezTo>
                      <a:cubicBezTo>
                        <a:pt x="159" y="469"/>
                        <a:pt x="143" y="453"/>
                        <a:pt x="136" y="408"/>
                      </a:cubicBezTo>
                      <a:cubicBezTo>
                        <a:pt x="129" y="363"/>
                        <a:pt x="98" y="272"/>
                        <a:pt x="91" y="227"/>
                      </a:cubicBezTo>
                      <a:cubicBezTo>
                        <a:pt x="84" y="182"/>
                        <a:pt x="91" y="159"/>
                        <a:pt x="91" y="136"/>
                      </a:cubicBezTo>
                      <a:cubicBezTo>
                        <a:pt x="91" y="113"/>
                        <a:pt x="91" y="114"/>
                        <a:pt x="91" y="91"/>
                      </a:cubicBezTo>
                      <a:cubicBezTo>
                        <a:pt x="91" y="68"/>
                        <a:pt x="91" y="15"/>
                        <a:pt x="91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" name="Freeform 97"/>
                <p:cNvSpPr>
                  <a:spLocks noChangeAspect="1"/>
                </p:cNvSpPr>
                <p:nvPr/>
              </p:nvSpPr>
              <p:spPr bwMode="auto">
                <a:xfrm>
                  <a:off x="5333" y="953"/>
                  <a:ext cx="65" cy="733"/>
                </a:xfrm>
                <a:custGeom>
                  <a:avLst/>
                  <a:gdLst/>
                  <a:ahLst/>
                  <a:cxnLst>
                    <a:cxn ang="0">
                      <a:pos x="7" y="590"/>
                    </a:cxn>
                    <a:cxn ang="0">
                      <a:pos x="7" y="453"/>
                    </a:cxn>
                    <a:cxn ang="0">
                      <a:pos x="52" y="317"/>
                    </a:cxn>
                    <a:cxn ang="0">
                      <a:pos x="7" y="91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52" h="590">
                      <a:moveTo>
                        <a:pt x="7" y="590"/>
                      </a:moveTo>
                      <a:cubicBezTo>
                        <a:pt x="3" y="544"/>
                        <a:pt x="0" y="498"/>
                        <a:pt x="7" y="453"/>
                      </a:cubicBezTo>
                      <a:cubicBezTo>
                        <a:pt x="14" y="408"/>
                        <a:pt x="52" y="377"/>
                        <a:pt x="52" y="317"/>
                      </a:cubicBezTo>
                      <a:cubicBezTo>
                        <a:pt x="52" y="257"/>
                        <a:pt x="14" y="144"/>
                        <a:pt x="7" y="91"/>
                      </a:cubicBezTo>
                      <a:cubicBezTo>
                        <a:pt x="0" y="38"/>
                        <a:pt x="3" y="19"/>
                        <a:pt x="7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" name="Freeform 98"/>
                <p:cNvSpPr>
                  <a:spLocks noChangeAspect="1"/>
                </p:cNvSpPr>
                <p:nvPr/>
              </p:nvSpPr>
              <p:spPr bwMode="auto">
                <a:xfrm>
                  <a:off x="4667" y="1554"/>
                  <a:ext cx="187" cy="132"/>
                </a:xfrm>
                <a:custGeom>
                  <a:avLst/>
                  <a:gdLst/>
                  <a:ahLst/>
                  <a:cxnLst>
                    <a:cxn ang="0">
                      <a:pos x="0" y="106"/>
                    </a:cxn>
                    <a:cxn ang="0">
                      <a:pos x="45" y="15"/>
                    </a:cxn>
                    <a:cxn ang="0">
                      <a:pos x="136" y="15"/>
                    </a:cxn>
                    <a:cxn ang="0">
                      <a:pos x="136" y="60"/>
                    </a:cxn>
                    <a:cxn ang="0">
                      <a:pos x="136" y="106"/>
                    </a:cxn>
                  </a:cxnLst>
                  <a:rect l="0" t="0" r="r" b="b"/>
                  <a:pathLst>
                    <a:path w="151" h="106">
                      <a:moveTo>
                        <a:pt x="0" y="106"/>
                      </a:moveTo>
                      <a:cubicBezTo>
                        <a:pt x="11" y="68"/>
                        <a:pt x="22" y="30"/>
                        <a:pt x="45" y="15"/>
                      </a:cubicBezTo>
                      <a:cubicBezTo>
                        <a:pt x="68" y="0"/>
                        <a:pt x="121" y="8"/>
                        <a:pt x="136" y="15"/>
                      </a:cubicBezTo>
                      <a:cubicBezTo>
                        <a:pt x="151" y="22"/>
                        <a:pt x="136" y="45"/>
                        <a:pt x="136" y="60"/>
                      </a:cubicBezTo>
                      <a:cubicBezTo>
                        <a:pt x="136" y="75"/>
                        <a:pt x="136" y="90"/>
                        <a:pt x="136" y="106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" name="Freeform 99"/>
                <p:cNvSpPr>
                  <a:spLocks noChangeAspect="1"/>
                </p:cNvSpPr>
                <p:nvPr/>
              </p:nvSpPr>
              <p:spPr bwMode="auto">
                <a:xfrm>
                  <a:off x="4197" y="1619"/>
                  <a:ext cx="188" cy="67"/>
                </a:xfrm>
                <a:custGeom>
                  <a:avLst/>
                  <a:gdLst/>
                  <a:ahLst/>
                  <a:cxnLst>
                    <a:cxn ang="0">
                      <a:pos x="151" y="54"/>
                    </a:cxn>
                    <a:cxn ang="0">
                      <a:pos x="105" y="8"/>
                    </a:cxn>
                    <a:cxn ang="0">
                      <a:pos x="15" y="8"/>
                    </a:cxn>
                    <a:cxn ang="0">
                      <a:pos x="15" y="54"/>
                    </a:cxn>
                  </a:cxnLst>
                  <a:rect l="0" t="0" r="r" b="b"/>
                  <a:pathLst>
                    <a:path w="151" h="54">
                      <a:moveTo>
                        <a:pt x="151" y="54"/>
                      </a:moveTo>
                      <a:cubicBezTo>
                        <a:pt x="139" y="35"/>
                        <a:pt x="128" y="16"/>
                        <a:pt x="105" y="8"/>
                      </a:cubicBezTo>
                      <a:cubicBezTo>
                        <a:pt x="82" y="0"/>
                        <a:pt x="30" y="0"/>
                        <a:pt x="15" y="8"/>
                      </a:cubicBezTo>
                      <a:cubicBezTo>
                        <a:pt x="0" y="16"/>
                        <a:pt x="7" y="35"/>
                        <a:pt x="15" y="5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" name="Freeform 100"/>
                <p:cNvSpPr>
                  <a:spLocks noChangeAspect="1"/>
                </p:cNvSpPr>
                <p:nvPr/>
              </p:nvSpPr>
              <p:spPr bwMode="auto">
                <a:xfrm>
                  <a:off x="5165" y="1619"/>
                  <a:ext cx="177" cy="67"/>
                </a:xfrm>
                <a:custGeom>
                  <a:avLst/>
                  <a:gdLst/>
                  <a:ahLst/>
                  <a:cxnLst>
                    <a:cxn ang="0">
                      <a:pos x="7" y="54"/>
                    </a:cxn>
                    <a:cxn ang="0">
                      <a:pos x="7" y="8"/>
                    </a:cxn>
                    <a:cxn ang="0">
                      <a:pos x="52" y="8"/>
                    </a:cxn>
                    <a:cxn ang="0">
                      <a:pos x="98" y="8"/>
                    </a:cxn>
                    <a:cxn ang="0">
                      <a:pos x="143" y="54"/>
                    </a:cxn>
                  </a:cxnLst>
                  <a:rect l="0" t="0" r="r" b="b"/>
                  <a:pathLst>
                    <a:path w="143" h="54">
                      <a:moveTo>
                        <a:pt x="7" y="54"/>
                      </a:moveTo>
                      <a:cubicBezTo>
                        <a:pt x="3" y="35"/>
                        <a:pt x="0" y="16"/>
                        <a:pt x="7" y="8"/>
                      </a:cubicBezTo>
                      <a:cubicBezTo>
                        <a:pt x="14" y="0"/>
                        <a:pt x="37" y="8"/>
                        <a:pt x="52" y="8"/>
                      </a:cubicBezTo>
                      <a:cubicBezTo>
                        <a:pt x="67" y="8"/>
                        <a:pt x="83" y="0"/>
                        <a:pt x="98" y="8"/>
                      </a:cubicBezTo>
                      <a:cubicBezTo>
                        <a:pt x="113" y="16"/>
                        <a:pt x="128" y="35"/>
                        <a:pt x="143" y="5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" name="Freeform 101"/>
                <p:cNvSpPr>
                  <a:spLocks noChangeAspect="1"/>
                </p:cNvSpPr>
                <p:nvPr/>
              </p:nvSpPr>
              <p:spPr bwMode="auto">
                <a:xfrm>
                  <a:off x="3878" y="1686"/>
                  <a:ext cx="11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90" y="0"/>
                    </a:cxn>
                  </a:cxnLst>
                  <a:rect l="0" t="0" r="r" b="b"/>
                  <a:pathLst>
                    <a:path w="90" h="1">
                      <a:moveTo>
                        <a:pt x="0" y="0"/>
                      </a:moveTo>
                      <a:cubicBezTo>
                        <a:pt x="15" y="0"/>
                        <a:pt x="30" y="0"/>
                        <a:pt x="45" y="0"/>
                      </a:cubicBezTo>
                      <a:cubicBezTo>
                        <a:pt x="60" y="0"/>
                        <a:pt x="75" y="0"/>
                        <a:pt x="9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" name="Freeform 102"/>
                <p:cNvSpPr>
                  <a:spLocks noChangeAspect="1"/>
                </p:cNvSpPr>
                <p:nvPr/>
              </p:nvSpPr>
              <p:spPr bwMode="auto">
                <a:xfrm>
                  <a:off x="4441" y="1629"/>
                  <a:ext cx="732" cy="67"/>
                </a:xfrm>
                <a:custGeom>
                  <a:avLst/>
                  <a:gdLst/>
                  <a:ahLst/>
                  <a:cxnLst>
                    <a:cxn ang="0">
                      <a:pos x="0" y="46"/>
                    </a:cxn>
                    <a:cxn ang="0">
                      <a:pos x="91" y="0"/>
                    </a:cxn>
                    <a:cxn ang="0">
                      <a:pos x="136" y="46"/>
                    </a:cxn>
                    <a:cxn ang="0">
                      <a:pos x="181" y="46"/>
                    </a:cxn>
                    <a:cxn ang="0">
                      <a:pos x="272" y="0"/>
                    </a:cxn>
                    <a:cxn ang="0">
                      <a:pos x="317" y="46"/>
                    </a:cxn>
                    <a:cxn ang="0">
                      <a:pos x="453" y="0"/>
                    </a:cxn>
                    <a:cxn ang="0">
                      <a:pos x="499" y="46"/>
                    </a:cxn>
                    <a:cxn ang="0">
                      <a:pos x="544" y="46"/>
                    </a:cxn>
                    <a:cxn ang="0">
                      <a:pos x="590" y="0"/>
                    </a:cxn>
                  </a:cxnLst>
                  <a:rect l="0" t="0" r="r" b="b"/>
                  <a:pathLst>
                    <a:path w="590" h="54">
                      <a:moveTo>
                        <a:pt x="0" y="46"/>
                      </a:moveTo>
                      <a:cubicBezTo>
                        <a:pt x="34" y="23"/>
                        <a:pt x="68" y="0"/>
                        <a:pt x="91" y="0"/>
                      </a:cubicBezTo>
                      <a:cubicBezTo>
                        <a:pt x="114" y="0"/>
                        <a:pt x="121" y="38"/>
                        <a:pt x="136" y="46"/>
                      </a:cubicBezTo>
                      <a:cubicBezTo>
                        <a:pt x="151" y="54"/>
                        <a:pt x="158" y="54"/>
                        <a:pt x="181" y="46"/>
                      </a:cubicBezTo>
                      <a:cubicBezTo>
                        <a:pt x="204" y="38"/>
                        <a:pt x="249" y="0"/>
                        <a:pt x="272" y="0"/>
                      </a:cubicBezTo>
                      <a:cubicBezTo>
                        <a:pt x="295" y="0"/>
                        <a:pt x="287" y="46"/>
                        <a:pt x="317" y="46"/>
                      </a:cubicBezTo>
                      <a:cubicBezTo>
                        <a:pt x="347" y="46"/>
                        <a:pt x="423" y="0"/>
                        <a:pt x="453" y="0"/>
                      </a:cubicBezTo>
                      <a:cubicBezTo>
                        <a:pt x="483" y="0"/>
                        <a:pt x="484" y="38"/>
                        <a:pt x="499" y="46"/>
                      </a:cubicBezTo>
                      <a:cubicBezTo>
                        <a:pt x="514" y="54"/>
                        <a:pt x="529" y="54"/>
                        <a:pt x="544" y="46"/>
                      </a:cubicBezTo>
                      <a:cubicBezTo>
                        <a:pt x="559" y="38"/>
                        <a:pt x="574" y="19"/>
                        <a:pt x="59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" name="Oval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5148" y="1162"/>
                  <a:ext cx="227" cy="318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9" name="Oval 104"/>
                <p:cNvSpPr>
                  <a:spLocks noChangeAspect="1" noChangeArrowheads="1"/>
                </p:cNvSpPr>
                <p:nvPr/>
              </p:nvSpPr>
              <p:spPr bwMode="auto">
                <a:xfrm>
                  <a:off x="4468" y="1344"/>
                  <a:ext cx="363" cy="227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0" name="Oval 105"/>
                <p:cNvSpPr>
                  <a:spLocks noChangeAspect="1" noChangeArrowheads="1"/>
                </p:cNvSpPr>
                <p:nvPr/>
              </p:nvSpPr>
              <p:spPr bwMode="auto">
                <a:xfrm rot="1179117">
                  <a:off x="4195" y="1026"/>
                  <a:ext cx="303" cy="453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92" name="Group 106"/>
                <p:cNvGrpSpPr>
                  <a:grpSpLocks noChangeAspect="1"/>
                </p:cNvGrpSpPr>
                <p:nvPr/>
              </p:nvGrpSpPr>
              <p:grpSpPr bwMode="auto">
                <a:xfrm>
                  <a:off x="4654" y="1288"/>
                  <a:ext cx="222" cy="243"/>
                  <a:chOff x="1428" y="1344"/>
                  <a:chExt cx="179" cy="196"/>
                </a:xfrm>
              </p:grpSpPr>
              <p:sp>
                <p:nvSpPr>
                  <p:cNvPr id="134" name="Oval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28" y="1479"/>
                    <a:ext cx="46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5" name="Text Box 10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446" y="1344"/>
                    <a:ext cx="161" cy="1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l">
                      <a:lnSpc>
                        <a:spcPct val="100000"/>
                      </a:lnSpc>
                    </a:pPr>
                    <a:r>
                      <a:rPr lang="en-US" sz="1800" b="0">
                        <a:solidFill>
                          <a:schemeClr val="tx1"/>
                        </a:solidFill>
                      </a:rPr>
                      <a:t>-</a:t>
                    </a:r>
                    <a:endParaRPr lang="ru-RU" sz="1800" b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95" name="Group 109"/>
                <p:cNvGrpSpPr>
                  <a:grpSpLocks noChangeAspect="1"/>
                </p:cNvGrpSpPr>
                <p:nvPr/>
              </p:nvGrpSpPr>
              <p:grpSpPr bwMode="auto">
                <a:xfrm>
                  <a:off x="4540" y="1247"/>
                  <a:ext cx="242" cy="243"/>
                  <a:chOff x="1138" y="1067"/>
                  <a:chExt cx="195" cy="196"/>
                </a:xfrm>
              </p:grpSpPr>
              <p:sp>
                <p:nvSpPr>
                  <p:cNvPr id="132" name="Oval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56" y="1207"/>
                    <a:ext cx="46" cy="46"/>
                  </a:xfrm>
                  <a:prstGeom prst="ellipse">
                    <a:avLst/>
                  </a:prstGeom>
                  <a:solidFill>
                    <a:srgbClr val="00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3" name="Text Box 111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138" y="1067"/>
                    <a:ext cx="195" cy="1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l">
                      <a:lnSpc>
                        <a:spcPct val="100000"/>
                      </a:lnSpc>
                    </a:pPr>
                    <a:r>
                      <a:rPr lang="en-US" sz="1800" b="0">
                        <a:solidFill>
                          <a:schemeClr val="tx1"/>
                        </a:solidFill>
                      </a:rPr>
                      <a:t>+</a:t>
                    </a:r>
                    <a:endParaRPr lang="ru-RU" sz="1800" b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13" name="Oval 112"/>
                <p:cNvSpPr>
                  <a:spLocks noChangeAspect="1" noChangeArrowheads="1"/>
                </p:cNvSpPr>
                <p:nvPr/>
              </p:nvSpPr>
              <p:spPr bwMode="auto">
                <a:xfrm>
                  <a:off x="4694" y="981"/>
                  <a:ext cx="363" cy="408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111" name="Group 113"/>
                <p:cNvGrpSpPr>
                  <a:grpSpLocks noChangeAspect="1"/>
                </p:cNvGrpSpPr>
                <p:nvPr/>
              </p:nvGrpSpPr>
              <p:grpSpPr bwMode="auto">
                <a:xfrm>
                  <a:off x="4876" y="1020"/>
                  <a:ext cx="242" cy="243"/>
                  <a:chOff x="1274" y="1207"/>
                  <a:chExt cx="195" cy="196"/>
                </a:xfrm>
              </p:grpSpPr>
              <p:sp>
                <p:nvSpPr>
                  <p:cNvPr id="130" name="Oval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92" y="1343"/>
                    <a:ext cx="46" cy="46"/>
                  </a:xfrm>
                  <a:prstGeom prst="ellipse">
                    <a:avLst/>
                  </a:prstGeom>
                  <a:solidFill>
                    <a:srgbClr val="00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1" name="Text Box 11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274" y="1207"/>
                    <a:ext cx="195" cy="1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l">
                      <a:lnSpc>
                        <a:spcPct val="100000"/>
                      </a:lnSpc>
                    </a:pPr>
                    <a:r>
                      <a:rPr lang="en-US" sz="1800" b="0">
                        <a:solidFill>
                          <a:schemeClr val="tx1"/>
                        </a:solidFill>
                      </a:rPr>
                      <a:t>+</a:t>
                    </a:r>
                    <a:endParaRPr lang="ru-RU" sz="1800" b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12" name="Group 116"/>
                <p:cNvGrpSpPr>
                  <a:grpSpLocks noChangeAspect="1"/>
                </p:cNvGrpSpPr>
                <p:nvPr/>
              </p:nvGrpSpPr>
              <p:grpSpPr bwMode="auto">
                <a:xfrm>
                  <a:off x="4837" y="930"/>
                  <a:ext cx="200" cy="243"/>
                  <a:chOff x="1020" y="935"/>
                  <a:chExt cx="161" cy="196"/>
                </a:xfrm>
              </p:grpSpPr>
              <p:sp>
                <p:nvSpPr>
                  <p:cNvPr id="128" name="Oval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0" y="1071"/>
                    <a:ext cx="46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9" name="Text Box 11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020" y="935"/>
                    <a:ext cx="161" cy="1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l">
                      <a:lnSpc>
                        <a:spcPct val="100000"/>
                      </a:lnSpc>
                    </a:pPr>
                    <a:r>
                      <a:rPr lang="en-US" sz="1800" b="0">
                        <a:solidFill>
                          <a:schemeClr val="tx1"/>
                        </a:solidFill>
                      </a:rPr>
                      <a:t>-</a:t>
                    </a:r>
                    <a:endParaRPr lang="ru-RU" sz="1800" b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16" name="AutoShape 119"/>
                <p:cNvSpPr>
                  <a:spLocks noChangeAspect="1" noChangeArrowheads="1"/>
                </p:cNvSpPr>
                <p:nvPr/>
              </p:nvSpPr>
              <p:spPr bwMode="auto">
                <a:xfrm rot="9067892">
                  <a:off x="4830" y="1344"/>
                  <a:ext cx="545" cy="544"/>
                </a:xfrm>
                <a:prstGeom prst="lightningBol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114" name="Group 120"/>
                <p:cNvGrpSpPr>
                  <a:grpSpLocks noChangeAspect="1"/>
                </p:cNvGrpSpPr>
                <p:nvPr/>
              </p:nvGrpSpPr>
              <p:grpSpPr bwMode="auto">
                <a:xfrm>
                  <a:off x="4241" y="1156"/>
                  <a:ext cx="221" cy="243"/>
                  <a:chOff x="1428" y="1344"/>
                  <a:chExt cx="178" cy="196"/>
                </a:xfrm>
              </p:grpSpPr>
              <p:sp>
                <p:nvSpPr>
                  <p:cNvPr id="126" name="Oval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28" y="1479"/>
                    <a:ext cx="46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7" name="Text Box 122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446" y="1344"/>
                    <a:ext cx="160" cy="1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l">
                      <a:lnSpc>
                        <a:spcPct val="100000"/>
                      </a:lnSpc>
                    </a:pPr>
                    <a:r>
                      <a:rPr lang="en-US" sz="1800" b="0">
                        <a:solidFill>
                          <a:schemeClr val="tx1"/>
                        </a:solidFill>
                      </a:rPr>
                      <a:t>-</a:t>
                    </a:r>
                    <a:endParaRPr lang="ru-RU" sz="1800" b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15" name="Group 123"/>
                <p:cNvGrpSpPr>
                  <a:grpSpLocks noChangeAspect="1"/>
                </p:cNvGrpSpPr>
                <p:nvPr/>
              </p:nvGrpSpPr>
              <p:grpSpPr bwMode="auto">
                <a:xfrm>
                  <a:off x="4332" y="1020"/>
                  <a:ext cx="243" cy="243"/>
                  <a:chOff x="1138" y="1067"/>
                  <a:chExt cx="196" cy="196"/>
                </a:xfrm>
              </p:grpSpPr>
              <p:sp>
                <p:nvSpPr>
                  <p:cNvPr id="124" name="Oval 1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56" y="1207"/>
                    <a:ext cx="46" cy="46"/>
                  </a:xfrm>
                  <a:prstGeom prst="ellipse">
                    <a:avLst/>
                  </a:prstGeom>
                  <a:solidFill>
                    <a:srgbClr val="00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" name="Text Box 12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138" y="1067"/>
                    <a:ext cx="196" cy="1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l">
                      <a:lnSpc>
                        <a:spcPct val="100000"/>
                      </a:lnSpc>
                    </a:pPr>
                    <a:r>
                      <a:rPr lang="en-US" sz="1800" b="0">
                        <a:solidFill>
                          <a:schemeClr val="tx1"/>
                        </a:solidFill>
                      </a:rPr>
                      <a:t>+</a:t>
                    </a:r>
                    <a:endParaRPr lang="ru-RU" sz="1800" b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19" name="Text Box 12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33" y="1430"/>
                  <a:ext cx="868" cy="2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>
                    <a:lnSpc>
                      <a:spcPct val="100000"/>
                    </a:lnSpc>
                  </a:pPr>
                  <a:r>
                    <a:rPr lang="en-US" sz="1800">
                      <a:solidFill>
                        <a:schemeClr val="bg1"/>
                      </a:solidFill>
                      <a:latin typeface="Times New Roman" pitchFamily="18" charset="0"/>
                    </a:rPr>
                    <a:t>In</a:t>
                  </a:r>
                  <a:r>
                    <a:rPr lang="en-US" sz="1800" baseline="-25000">
                      <a:solidFill>
                        <a:schemeClr val="bg1"/>
                      </a:solidFill>
                      <a:latin typeface="Times New Roman" pitchFamily="18" charset="0"/>
                    </a:rPr>
                    <a:t>x</a:t>
                  </a:r>
                  <a:r>
                    <a:rPr lang="en-US" sz="1800">
                      <a:solidFill>
                        <a:schemeClr val="bg1"/>
                      </a:solidFill>
                      <a:latin typeface="Times New Roman" pitchFamily="18" charset="0"/>
                    </a:rPr>
                    <a:t>Ga</a:t>
                  </a:r>
                  <a:r>
                    <a:rPr lang="en-US" sz="1800" baseline="-25000">
                      <a:solidFill>
                        <a:schemeClr val="bg1"/>
                      </a:solidFill>
                      <a:latin typeface="Times New Roman" pitchFamily="18" charset="0"/>
                    </a:rPr>
                    <a:t>1-x</a:t>
                  </a:r>
                  <a:r>
                    <a:rPr lang="en-US" sz="1800">
                      <a:solidFill>
                        <a:schemeClr val="bg1"/>
                      </a:solidFill>
                      <a:latin typeface="Times New Roman" pitchFamily="18" charset="0"/>
                    </a:rPr>
                    <a:t>N</a:t>
                  </a:r>
                  <a:endParaRPr lang="ru-RU" sz="18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0" name="Freeform 127"/>
                <p:cNvSpPr>
                  <a:spLocks noChangeAspect="1"/>
                </p:cNvSpPr>
                <p:nvPr/>
              </p:nvSpPr>
              <p:spPr bwMode="auto">
                <a:xfrm>
                  <a:off x="4241" y="1117"/>
                  <a:ext cx="188" cy="27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5" y="90"/>
                    </a:cxn>
                    <a:cxn ang="0">
                      <a:pos x="45" y="181"/>
                    </a:cxn>
                    <a:cxn ang="0">
                      <a:pos x="91" y="227"/>
                    </a:cxn>
                    <a:cxn ang="0">
                      <a:pos x="136" y="181"/>
                    </a:cxn>
                    <a:cxn ang="0">
                      <a:pos x="181" y="181"/>
                    </a:cxn>
                    <a:cxn ang="0">
                      <a:pos x="181" y="227"/>
                    </a:cxn>
                    <a:cxn ang="0">
                      <a:pos x="181" y="272"/>
                    </a:cxn>
                  </a:cxnLst>
                  <a:rect l="0" t="0" r="r" b="b"/>
                  <a:pathLst>
                    <a:path w="188" h="272">
                      <a:moveTo>
                        <a:pt x="0" y="0"/>
                      </a:moveTo>
                      <a:cubicBezTo>
                        <a:pt x="19" y="30"/>
                        <a:pt x="38" y="60"/>
                        <a:pt x="45" y="90"/>
                      </a:cubicBezTo>
                      <a:cubicBezTo>
                        <a:pt x="52" y="120"/>
                        <a:pt x="37" y="158"/>
                        <a:pt x="45" y="181"/>
                      </a:cubicBezTo>
                      <a:cubicBezTo>
                        <a:pt x="53" y="204"/>
                        <a:pt x="76" y="227"/>
                        <a:pt x="91" y="227"/>
                      </a:cubicBezTo>
                      <a:cubicBezTo>
                        <a:pt x="106" y="227"/>
                        <a:pt x="121" y="189"/>
                        <a:pt x="136" y="181"/>
                      </a:cubicBezTo>
                      <a:cubicBezTo>
                        <a:pt x="151" y="173"/>
                        <a:pt x="174" y="173"/>
                        <a:pt x="181" y="181"/>
                      </a:cubicBezTo>
                      <a:cubicBezTo>
                        <a:pt x="188" y="189"/>
                        <a:pt x="181" y="212"/>
                        <a:pt x="181" y="227"/>
                      </a:cubicBezTo>
                      <a:cubicBezTo>
                        <a:pt x="181" y="242"/>
                        <a:pt x="181" y="265"/>
                        <a:pt x="181" y="272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" name="Freeform 128"/>
                <p:cNvSpPr>
                  <a:spLocks noChangeAspect="1"/>
                </p:cNvSpPr>
                <p:nvPr/>
              </p:nvSpPr>
              <p:spPr bwMode="auto">
                <a:xfrm>
                  <a:off x="4694" y="1155"/>
                  <a:ext cx="363" cy="106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46" y="7"/>
                    </a:cxn>
                    <a:cxn ang="0">
                      <a:pos x="46" y="52"/>
                    </a:cxn>
                    <a:cxn ang="0">
                      <a:pos x="91" y="98"/>
                    </a:cxn>
                    <a:cxn ang="0">
                      <a:pos x="136" y="98"/>
                    </a:cxn>
                    <a:cxn ang="0">
                      <a:pos x="182" y="98"/>
                    </a:cxn>
                    <a:cxn ang="0">
                      <a:pos x="182" y="52"/>
                    </a:cxn>
                    <a:cxn ang="0">
                      <a:pos x="227" y="7"/>
                    </a:cxn>
                    <a:cxn ang="0">
                      <a:pos x="273" y="7"/>
                    </a:cxn>
                    <a:cxn ang="0">
                      <a:pos x="318" y="52"/>
                    </a:cxn>
                    <a:cxn ang="0">
                      <a:pos x="363" y="7"/>
                    </a:cxn>
                  </a:cxnLst>
                  <a:rect l="0" t="0" r="r" b="b"/>
                  <a:pathLst>
                    <a:path w="363" h="106">
                      <a:moveTo>
                        <a:pt x="0" y="7"/>
                      </a:moveTo>
                      <a:cubicBezTo>
                        <a:pt x="19" y="3"/>
                        <a:pt x="38" y="0"/>
                        <a:pt x="46" y="7"/>
                      </a:cubicBezTo>
                      <a:cubicBezTo>
                        <a:pt x="54" y="14"/>
                        <a:pt x="39" y="37"/>
                        <a:pt x="46" y="52"/>
                      </a:cubicBezTo>
                      <a:cubicBezTo>
                        <a:pt x="53" y="67"/>
                        <a:pt x="76" y="90"/>
                        <a:pt x="91" y="98"/>
                      </a:cubicBezTo>
                      <a:cubicBezTo>
                        <a:pt x="106" y="106"/>
                        <a:pt x="121" y="98"/>
                        <a:pt x="136" y="98"/>
                      </a:cubicBezTo>
                      <a:cubicBezTo>
                        <a:pt x="151" y="98"/>
                        <a:pt x="174" y="106"/>
                        <a:pt x="182" y="98"/>
                      </a:cubicBezTo>
                      <a:cubicBezTo>
                        <a:pt x="190" y="90"/>
                        <a:pt x="175" y="67"/>
                        <a:pt x="182" y="52"/>
                      </a:cubicBezTo>
                      <a:cubicBezTo>
                        <a:pt x="189" y="37"/>
                        <a:pt x="212" y="14"/>
                        <a:pt x="227" y="7"/>
                      </a:cubicBezTo>
                      <a:cubicBezTo>
                        <a:pt x="242" y="0"/>
                        <a:pt x="258" y="0"/>
                        <a:pt x="273" y="7"/>
                      </a:cubicBezTo>
                      <a:cubicBezTo>
                        <a:pt x="288" y="14"/>
                        <a:pt x="303" y="52"/>
                        <a:pt x="318" y="52"/>
                      </a:cubicBezTo>
                      <a:cubicBezTo>
                        <a:pt x="333" y="52"/>
                        <a:pt x="348" y="29"/>
                        <a:pt x="363" y="7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2" name="Freeform 129"/>
                <p:cNvSpPr>
                  <a:spLocks noChangeAspect="1"/>
                </p:cNvSpPr>
                <p:nvPr/>
              </p:nvSpPr>
              <p:spPr bwMode="auto">
                <a:xfrm>
                  <a:off x="4325" y="1026"/>
                  <a:ext cx="188" cy="227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7" y="91"/>
                    </a:cxn>
                    <a:cxn ang="0">
                      <a:pos x="52" y="136"/>
                    </a:cxn>
                    <a:cxn ang="0">
                      <a:pos x="97" y="181"/>
                    </a:cxn>
                    <a:cxn ang="0">
                      <a:pos x="143" y="227"/>
                    </a:cxn>
                    <a:cxn ang="0">
                      <a:pos x="188" y="181"/>
                    </a:cxn>
                  </a:cxnLst>
                  <a:rect l="0" t="0" r="r" b="b"/>
                  <a:pathLst>
                    <a:path w="188" h="227">
                      <a:moveTo>
                        <a:pt x="7" y="0"/>
                      </a:moveTo>
                      <a:cubicBezTo>
                        <a:pt x="3" y="34"/>
                        <a:pt x="0" y="68"/>
                        <a:pt x="7" y="91"/>
                      </a:cubicBezTo>
                      <a:cubicBezTo>
                        <a:pt x="14" y="114"/>
                        <a:pt x="37" y="121"/>
                        <a:pt x="52" y="136"/>
                      </a:cubicBezTo>
                      <a:cubicBezTo>
                        <a:pt x="67" y="151"/>
                        <a:pt x="82" y="166"/>
                        <a:pt x="97" y="181"/>
                      </a:cubicBezTo>
                      <a:cubicBezTo>
                        <a:pt x="112" y="196"/>
                        <a:pt x="128" y="227"/>
                        <a:pt x="143" y="227"/>
                      </a:cubicBezTo>
                      <a:cubicBezTo>
                        <a:pt x="158" y="227"/>
                        <a:pt x="173" y="204"/>
                        <a:pt x="188" y="181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" name="Freeform 130"/>
                <p:cNvSpPr>
                  <a:spLocks noChangeAspect="1"/>
                </p:cNvSpPr>
                <p:nvPr/>
              </p:nvSpPr>
              <p:spPr bwMode="auto">
                <a:xfrm>
                  <a:off x="4822" y="1246"/>
                  <a:ext cx="235" cy="143"/>
                </a:xfrm>
                <a:custGeom>
                  <a:avLst/>
                  <a:gdLst/>
                  <a:ahLst/>
                  <a:cxnLst>
                    <a:cxn ang="0">
                      <a:pos x="8" y="143"/>
                    </a:cxn>
                    <a:cxn ang="0">
                      <a:pos x="8" y="98"/>
                    </a:cxn>
                    <a:cxn ang="0">
                      <a:pos x="54" y="98"/>
                    </a:cxn>
                    <a:cxn ang="0">
                      <a:pos x="99" y="52"/>
                    </a:cxn>
                    <a:cxn ang="0">
                      <a:pos x="99" y="7"/>
                    </a:cxn>
                    <a:cxn ang="0">
                      <a:pos x="145" y="7"/>
                    </a:cxn>
                    <a:cxn ang="0">
                      <a:pos x="190" y="7"/>
                    </a:cxn>
                    <a:cxn ang="0">
                      <a:pos x="235" y="7"/>
                    </a:cxn>
                  </a:cxnLst>
                  <a:rect l="0" t="0" r="r" b="b"/>
                  <a:pathLst>
                    <a:path w="235" h="143">
                      <a:moveTo>
                        <a:pt x="8" y="143"/>
                      </a:moveTo>
                      <a:cubicBezTo>
                        <a:pt x="4" y="124"/>
                        <a:pt x="0" y="105"/>
                        <a:pt x="8" y="98"/>
                      </a:cubicBezTo>
                      <a:cubicBezTo>
                        <a:pt x="16" y="91"/>
                        <a:pt x="39" y="106"/>
                        <a:pt x="54" y="98"/>
                      </a:cubicBezTo>
                      <a:cubicBezTo>
                        <a:pt x="69" y="90"/>
                        <a:pt x="92" y="67"/>
                        <a:pt x="99" y="52"/>
                      </a:cubicBezTo>
                      <a:cubicBezTo>
                        <a:pt x="106" y="37"/>
                        <a:pt x="91" y="14"/>
                        <a:pt x="99" y="7"/>
                      </a:cubicBezTo>
                      <a:cubicBezTo>
                        <a:pt x="107" y="0"/>
                        <a:pt x="130" y="7"/>
                        <a:pt x="145" y="7"/>
                      </a:cubicBezTo>
                      <a:cubicBezTo>
                        <a:pt x="160" y="7"/>
                        <a:pt x="175" y="7"/>
                        <a:pt x="190" y="7"/>
                      </a:cubicBezTo>
                      <a:cubicBezTo>
                        <a:pt x="205" y="7"/>
                        <a:pt x="220" y="7"/>
                        <a:pt x="235" y="7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6" name="AutoShape 131"/>
              <p:cNvSpPr>
                <a:spLocks noChangeAspect="1" noChangeArrowheads="1"/>
              </p:cNvSpPr>
              <p:nvPr/>
            </p:nvSpPr>
            <p:spPr bwMode="auto">
              <a:xfrm rot="7466480">
                <a:off x="5240" y="1615"/>
                <a:ext cx="408" cy="409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>
                  <a:lnSpc>
                    <a:spcPct val="100000"/>
                  </a:lnSpc>
                </a:pPr>
                <a:endParaRPr lang="ru-RU" sz="1800" b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up 132"/>
            <p:cNvGrpSpPr>
              <a:grpSpLocks noChangeAspect="1"/>
            </p:cNvGrpSpPr>
            <p:nvPr/>
          </p:nvGrpSpPr>
          <p:grpSpPr bwMode="auto">
            <a:xfrm>
              <a:off x="4241" y="440"/>
              <a:ext cx="1256" cy="540"/>
              <a:chOff x="521" y="440"/>
              <a:chExt cx="1256" cy="540"/>
            </a:xfrm>
          </p:grpSpPr>
          <p:sp>
            <p:nvSpPr>
              <p:cNvPr id="93" name="Text Box 133"/>
              <p:cNvSpPr txBox="1">
                <a:spLocks noChangeAspect="1" noChangeArrowheads="1"/>
              </p:cNvSpPr>
              <p:nvPr/>
            </p:nvSpPr>
            <p:spPr bwMode="auto">
              <a:xfrm>
                <a:off x="521" y="440"/>
                <a:ext cx="1256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>
                    <a:solidFill>
                      <a:srgbClr val="0000CC"/>
                    </a:solidFill>
                  </a:rPr>
                  <a:t>light or current</a:t>
                </a:r>
                <a:endParaRPr lang="ru-RU" sz="1800" b="0">
                  <a:solidFill>
                    <a:srgbClr val="0000CC"/>
                  </a:solidFill>
                </a:endParaRPr>
              </a:p>
            </p:txBody>
          </p:sp>
          <p:sp>
            <p:nvSpPr>
              <p:cNvPr id="94" name="AutoShape 134"/>
              <p:cNvSpPr>
                <a:spLocks noChangeAspect="1" noChangeArrowheads="1"/>
              </p:cNvSpPr>
              <p:nvPr/>
            </p:nvSpPr>
            <p:spPr bwMode="auto">
              <a:xfrm rot="5400000">
                <a:off x="850" y="561"/>
                <a:ext cx="317" cy="522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0000CC"/>
              </a:solidFill>
              <a:ln w="9525">
                <a:solidFill>
                  <a:srgbClr val="0000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36" name="Rectangle 136"/>
          <p:cNvSpPr>
            <a:spLocks noChangeArrowheads="1"/>
          </p:cNvSpPr>
          <p:nvPr/>
        </p:nvSpPr>
        <p:spPr bwMode="auto">
          <a:xfrm>
            <a:off x="1643042" y="6429396"/>
            <a:ext cx="3084512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t-BR" sz="1600" b="0" i="1" dirty="0">
                <a:solidFill>
                  <a:schemeClr val="tx1"/>
                </a:solidFill>
              </a:rPr>
              <a:t>Chichibu, Nakamura, A</a:t>
            </a:r>
            <a:r>
              <a:rPr lang="nb-NO" sz="1600" b="0" i="1" dirty="0">
                <a:solidFill>
                  <a:schemeClr val="tx1"/>
                </a:solidFill>
              </a:rPr>
              <a:t>PL, 1996</a:t>
            </a:r>
          </a:p>
        </p:txBody>
      </p:sp>
      <p:sp>
        <p:nvSpPr>
          <p:cNvPr id="137" name="Rectangle 137"/>
          <p:cNvSpPr>
            <a:spLocks noChangeArrowheads="1"/>
          </p:cNvSpPr>
          <p:nvPr/>
        </p:nvSpPr>
        <p:spPr bwMode="auto">
          <a:xfrm>
            <a:off x="4572000" y="6429396"/>
            <a:ext cx="4341813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b="0" i="1" dirty="0">
                <a:solidFill>
                  <a:schemeClr val="tx1"/>
                </a:solidFill>
              </a:rPr>
              <a:t>Chichibu et al., Nature materials 5, 810 (2006)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Подавление фазового распада в </a:t>
            </a:r>
            <a:r>
              <a:rPr lang="en-US" dirty="0" smtClean="0"/>
              <a:t>InGaN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32B795-DC85-4EF4-968C-53E9C8EA1ACA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Рисунок 4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00174"/>
            <a:ext cx="3611109" cy="2928958"/>
          </a:xfrm>
          <a:prstGeom prst="rect">
            <a:avLst/>
          </a:prstGeom>
        </p:spPr>
      </p:pic>
      <p:pic>
        <p:nvPicPr>
          <p:cNvPr id="6" name="Рисунок 5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500174"/>
            <a:ext cx="3787261" cy="30718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2844" y="6429396"/>
            <a:ext cx="55721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Андреев Б.А. и др./Физика и техника полупроводников (2022)</a:t>
            </a:r>
            <a:endParaRPr lang="ru-RU" sz="1600" dirty="0"/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4429132"/>
            <a:ext cx="53530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571736" y="5572140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714744" y="5715016"/>
            <a:ext cx="285752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Фаза </a:t>
            </a:r>
            <a:r>
              <a:rPr lang="en-US" dirty="0" smtClean="0"/>
              <a:t>InN </a:t>
            </a:r>
            <a:r>
              <a:rPr lang="ru-RU" dirty="0" smtClean="0"/>
              <a:t>в </a:t>
            </a:r>
            <a:r>
              <a:rPr lang="en-US" dirty="0" smtClean="0"/>
              <a:t>InGaN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32B795-DC85-4EF4-968C-53E9C8EA1ACA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37623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/>
          <a:srcRect t="2389"/>
          <a:stretch>
            <a:fillRect/>
          </a:stretch>
        </p:blipFill>
        <p:spPr bwMode="auto">
          <a:xfrm>
            <a:off x="4929190" y="1571612"/>
            <a:ext cx="3638550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85720" y="4357694"/>
            <a:ext cx="12811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T=450 C</a:t>
            </a:r>
          </a:p>
          <a:p>
            <a:r>
              <a:rPr lang="en-US" dirty="0" smtClean="0"/>
              <a:t>III/V ~0</a:t>
            </a:r>
            <a:r>
              <a:rPr lang="en-US" i="1" dirty="0" smtClean="0"/>
              <a:t>.85</a:t>
            </a:r>
          </a:p>
          <a:p>
            <a:r>
              <a:rPr lang="en-US" dirty="0" smtClean="0"/>
              <a:t>x[In] ~60%</a:t>
            </a:r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42976" y="5643578"/>
            <a:ext cx="6378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Возникновение фазы </a:t>
            </a:r>
            <a:r>
              <a:rPr lang="en-US" dirty="0" smtClean="0"/>
              <a:t>InN </a:t>
            </a:r>
            <a:r>
              <a:rPr lang="ru-RU" dirty="0" smtClean="0"/>
              <a:t>только в приповерхностной области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6211669"/>
            <a:ext cx="79296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/>
              <a:t>Калинников М.А.Физика и техника полупроводников, 2023, том 57, </a:t>
            </a:r>
            <a:r>
              <a:rPr lang="ru-RU" sz="1200" i="1" dirty="0" err="1" smtClean="0"/>
              <a:t>вып</a:t>
            </a:r>
            <a:r>
              <a:rPr lang="ru-RU" sz="1200" i="1" dirty="0" smtClean="0"/>
              <a:t>. 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Увеличение плотности дислокаций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32B795-DC85-4EF4-968C-53E9C8EA1ACA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614364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dirty="0" smtClean="0"/>
              <a:t>Appl. Phys. Lett. 103, 152106 (2013)</a:t>
            </a:r>
            <a:endParaRPr lang="ru-RU" sz="1200" dirty="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285992"/>
            <a:ext cx="3925135" cy="324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85720" y="1571612"/>
            <a:ext cx="8545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Одной из главных проблем при эпитаксии нитридов металлов III является отсутствие коммерчески доступной подложки.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2000240"/>
            <a:ext cx="22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a</a:t>
            </a:r>
            <a:r>
              <a:rPr lang="en-US" b="1" baseline="-25000" dirty="0" err="1" smtClean="0"/>
              <a:t>InN</a:t>
            </a:r>
            <a:r>
              <a:rPr lang="en-US" b="1" dirty="0" smtClean="0"/>
              <a:t>/</a:t>
            </a:r>
            <a:r>
              <a:rPr lang="en-US" b="1" dirty="0" err="1" smtClean="0"/>
              <a:t>a</a:t>
            </a:r>
            <a:r>
              <a:rPr lang="en-US" b="1" baseline="-25000" dirty="0" err="1" smtClean="0"/>
              <a:t>GaN</a:t>
            </a:r>
            <a:r>
              <a:rPr lang="ru-RU" b="1" dirty="0" smtClean="0"/>
              <a:t>=11%</a:t>
            </a:r>
            <a:endParaRPr lang="ru-RU" dirty="0"/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5857892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D</a:t>
            </a:r>
            <a:r>
              <a:rPr lang="ru-RU" dirty="0" smtClean="0"/>
              <a:t>=</a:t>
            </a:r>
            <a:r>
              <a:rPr lang="en-US" dirty="0" smtClean="0"/>
              <a:t>10</a:t>
            </a:r>
            <a:r>
              <a:rPr lang="en-US" baseline="30000" dirty="0" smtClean="0"/>
              <a:t>8</a:t>
            </a:r>
            <a:r>
              <a:rPr lang="en-US" dirty="0" smtClean="0"/>
              <a:t>-10</a:t>
            </a:r>
            <a:r>
              <a:rPr lang="en-US" baseline="30000" dirty="0" smtClean="0"/>
              <a:t>10</a:t>
            </a:r>
            <a:r>
              <a:rPr lang="ru-RU" dirty="0" smtClean="0"/>
              <a:t> </a:t>
            </a:r>
            <a:r>
              <a:rPr lang="en-US" dirty="0" smtClean="0"/>
              <a:t>c</a:t>
            </a:r>
            <a:r>
              <a:rPr lang="ru-RU" dirty="0" smtClean="0"/>
              <a:t>м</a:t>
            </a:r>
            <a:r>
              <a:rPr lang="ru-RU" baseline="30000" dirty="0" smtClean="0"/>
              <a:t>-</a:t>
            </a:r>
            <a:r>
              <a:rPr lang="en-US" baseline="30000" dirty="0" smtClean="0"/>
              <a:t>2 </a:t>
            </a:r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28596" y="2571744"/>
          <a:ext cx="2809894" cy="830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947"/>
                <a:gridCol w="1404947"/>
              </a:tblGrid>
              <a:tr h="464347">
                <a:tc>
                  <a:txBody>
                    <a:bodyPr/>
                    <a:lstStyle/>
                    <a:p>
                      <a:r>
                        <a:rPr lang="en-US" dirty="0" smtClean="0"/>
                        <a:t>Tm, ° 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N2, </a:t>
                      </a:r>
                      <a:r>
                        <a:rPr lang="ru-RU" dirty="0" err="1" smtClean="0"/>
                        <a:t>атм</a:t>
                      </a:r>
                      <a:endParaRPr lang="ru-RU" dirty="0"/>
                    </a:p>
                  </a:txBody>
                  <a:tcPr/>
                </a:tc>
              </a:tr>
              <a:tr h="232174">
                <a:tc>
                  <a:txBody>
                    <a:bodyPr/>
                    <a:lstStyle/>
                    <a:p>
                      <a:r>
                        <a:rPr lang="en-US" dirty="0" smtClean="0"/>
                        <a:t>&gt; 2200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&gt;6</a:t>
                      </a:r>
                      <a:r>
                        <a:rPr lang="ru-RU" dirty="0" smtClean="0"/>
                        <a:t>000</a:t>
                      </a:r>
                      <a:r>
                        <a:rPr lang="en-US" dirty="0" smtClean="0"/>
                        <a:t> 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85720" y="350043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S. </a:t>
            </a:r>
            <a:r>
              <a:rPr lang="en-US" sz="1200" dirty="0" err="1" smtClean="0"/>
              <a:t>Porowski</a:t>
            </a:r>
            <a:r>
              <a:rPr lang="en-US" sz="1200" dirty="0" smtClean="0"/>
              <a:t> </a:t>
            </a:r>
            <a:r>
              <a:rPr lang="en-US" sz="1200" dirty="0" err="1" smtClean="0"/>
              <a:t>et,al;J</a:t>
            </a:r>
            <a:r>
              <a:rPr lang="en-US" sz="1200" dirty="0" smtClean="0"/>
              <a:t>. Phys. Chem. Solids 85, 138 (2015)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928662" y="2214554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Bulk GaN crystal</a:t>
            </a:r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2000232" y="3786190"/>
            <a:ext cx="21431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42844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Kaminski, N., &amp; Hilt, O. (2014). </a:t>
            </a:r>
            <a:r>
              <a:rPr lang="en-US" sz="1200" dirty="0" err="1" smtClean="0"/>
              <a:t>SiC</a:t>
            </a:r>
            <a:r>
              <a:rPr lang="en-US" sz="1200" dirty="0" smtClean="0"/>
              <a:t> and GaN devices–wide </a:t>
            </a:r>
            <a:r>
              <a:rPr lang="en-US" sz="1200" dirty="0" err="1" smtClean="0"/>
              <a:t>bandgap</a:t>
            </a:r>
            <a:r>
              <a:rPr lang="en-US" sz="1200" dirty="0" smtClean="0"/>
              <a:t> is not all the same. </a:t>
            </a:r>
            <a:r>
              <a:rPr lang="en-US" sz="1200" i="1" dirty="0" smtClean="0"/>
              <a:t>IET Circuits, Devices &amp; Systems</a:t>
            </a:r>
            <a:r>
              <a:rPr lang="en-US" sz="1200" dirty="0" smtClean="0"/>
              <a:t>, </a:t>
            </a:r>
            <a:r>
              <a:rPr lang="en-US" sz="1200" i="1" dirty="0" smtClean="0"/>
              <a:t>8</a:t>
            </a:r>
            <a:r>
              <a:rPr lang="en-US" sz="1200" dirty="0" smtClean="0"/>
              <a:t>(3), 227-236.</a:t>
            </a:r>
            <a:endParaRPr lang="ru-RU" sz="1200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357694"/>
            <a:ext cx="40005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5752</TotalTime>
  <Words>1464</Words>
  <Application>Microsoft Office PowerPoint</Application>
  <PresentationFormat>Экран (4:3)</PresentationFormat>
  <Paragraphs>266</Paragraphs>
  <Slides>24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Обычная</vt:lpstr>
      <vt:lpstr>Формула</vt:lpstr>
      <vt:lpstr>Слайд 1</vt:lpstr>
      <vt:lpstr>План выступления</vt:lpstr>
      <vt:lpstr>Особенности нитридов металлов III группы для оптоэлектроники</vt:lpstr>
      <vt:lpstr>Проблемы InGaN</vt:lpstr>
      <vt:lpstr>Термодинамическая неустойчивость InGaN</vt:lpstr>
      <vt:lpstr>Термодинамическая неустойчивость InGaN</vt:lpstr>
      <vt:lpstr>Подавление фазового распада в InGaN</vt:lpstr>
      <vt:lpstr>Фаза InN в InGaN</vt:lpstr>
      <vt:lpstr>Увеличение плотности дислокаций</vt:lpstr>
      <vt:lpstr>Методы снижения влияния дислокаций</vt:lpstr>
      <vt:lpstr>Усиление квантово-размерного  эффекта Штарка</vt:lpstr>
      <vt:lpstr>Рост на неполярной/полуполярной подложке</vt:lpstr>
      <vt:lpstr>Лазерная генерация от InGaN</vt:lpstr>
      <vt:lpstr>Проблемы КТ и ННК на основе InGaN</vt:lpstr>
      <vt:lpstr>Продвижение в ИК область спектра</vt:lpstr>
      <vt:lpstr>Наши результаты. Квантовые ямы InN/InGaN </vt:lpstr>
      <vt:lpstr>Формирование КЯ методом MME</vt:lpstr>
      <vt:lpstr>Критические толщины КЯ InN/InGaN</vt:lpstr>
      <vt:lpstr>Спектры ФЛ</vt:lpstr>
      <vt:lpstr>Выводы</vt:lpstr>
      <vt:lpstr>Дополнительные слайды</vt:lpstr>
      <vt:lpstr>Тонкие квантовые ямы</vt:lpstr>
      <vt:lpstr>Квантовые ямы InN/InGaN</vt:lpstr>
      <vt:lpstr>Подавление фазового распада в InGaN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Лаб114</dc:creator>
  <cp:lastModifiedBy>Лаб114</cp:lastModifiedBy>
  <cp:revision>1060</cp:revision>
  <dcterms:created xsi:type="dcterms:W3CDTF">2023-10-03T07:29:55Z</dcterms:created>
  <dcterms:modified xsi:type="dcterms:W3CDTF">2023-11-16T12:01:01Z</dcterms:modified>
</cp:coreProperties>
</file>