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4" r:id="rId1"/>
  </p:sldMasterIdLst>
  <p:notesMasterIdLst>
    <p:notesMasterId r:id="rId28"/>
  </p:notesMasterIdLst>
  <p:sldIdLst>
    <p:sldId id="258" r:id="rId2"/>
    <p:sldId id="374" r:id="rId3"/>
    <p:sldId id="409" r:id="rId4"/>
    <p:sldId id="416" r:id="rId5"/>
    <p:sldId id="411" r:id="rId6"/>
    <p:sldId id="418" r:id="rId7"/>
    <p:sldId id="419" r:id="rId8"/>
    <p:sldId id="382" r:id="rId9"/>
    <p:sldId id="391" r:id="rId10"/>
    <p:sldId id="417" r:id="rId11"/>
    <p:sldId id="383" r:id="rId12"/>
    <p:sldId id="396" r:id="rId13"/>
    <p:sldId id="402" r:id="rId14"/>
    <p:sldId id="415" r:id="rId15"/>
    <p:sldId id="389" r:id="rId16"/>
    <p:sldId id="390" r:id="rId17"/>
    <p:sldId id="394" r:id="rId18"/>
    <p:sldId id="384" r:id="rId19"/>
    <p:sldId id="385" r:id="rId20"/>
    <p:sldId id="371" r:id="rId21"/>
    <p:sldId id="412" r:id="rId22"/>
    <p:sldId id="381" r:id="rId23"/>
    <p:sldId id="414" r:id="rId24"/>
    <p:sldId id="404" r:id="rId25"/>
    <p:sldId id="407" r:id="rId26"/>
    <p:sldId id="37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8586FB-4F3C-441E-A266-C7E97BE6BC7F}">
          <p14:sldIdLst>
            <p14:sldId id="258"/>
            <p14:sldId id="374"/>
            <p14:sldId id="409"/>
            <p14:sldId id="416"/>
            <p14:sldId id="411"/>
            <p14:sldId id="418"/>
            <p14:sldId id="419"/>
            <p14:sldId id="382"/>
            <p14:sldId id="391"/>
            <p14:sldId id="417"/>
            <p14:sldId id="383"/>
            <p14:sldId id="396"/>
            <p14:sldId id="402"/>
            <p14:sldId id="415"/>
            <p14:sldId id="389"/>
            <p14:sldId id="390"/>
            <p14:sldId id="394"/>
            <p14:sldId id="384"/>
            <p14:sldId id="385"/>
            <p14:sldId id="371"/>
            <p14:sldId id="412"/>
            <p14:sldId id="381"/>
            <p14:sldId id="414"/>
            <p14:sldId id="404"/>
            <p14:sldId id="407"/>
            <p14:sldId id="3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FF50"/>
    <a:srgbClr val="A0FF5E"/>
    <a:srgbClr val="D00000"/>
    <a:srgbClr val="1F4E79"/>
    <a:srgbClr val="000000"/>
    <a:srgbClr val="6F5E54"/>
    <a:srgbClr val="C5E0B4"/>
    <a:srgbClr val="548235"/>
    <a:srgbClr val="475B39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35" autoAdjust="0"/>
    <p:restoredTop sz="80278" autoAdjust="0"/>
  </p:normalViewPr>
  <p:slideViewPr>
    <p:cSldViewPr snapToGrid="0">
      <p:cViewPr varScale="1">
        <p:scale>
          <a:sx n="93" d="100"/>
          <a:sy n="93" d="100"/>
        </p:scale>
        <p:origin x="22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CC65B-F963-4F1D-8639-4BC0ABAFAA0E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8F402-4208-498F-AF7D-140B494BAE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4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Добрый день,</a:t>
            </a:r>
            <a:r>
              <a:rPr lang="ru-RU" baseline="0" dirty="0"/>
              <a:t> уважаемые коллеги меня зовут Чернышев Алексей. </a:t>
            </a:r>
            <a:r>
              <a:rPr lang="en-US" baseline="0" dirty="0"/>
              <a:t>Я</a:t>
            </a:r>
            <a:r>
              <a:rPr lang="ru-RU" baseline="0" dirty="0"/>
              <a:t> являюсь аспирантом</a:t>
            </a:r>
            <a:r>
              <a:rPr lang="en-US" baseline="0" dirty="0"/>
              <a:t> </a:t>
            </a:r>
            <a:r>
              <a:rPr lang="en-US" baseline="0" dirty="0" err="1"/>
              <a:t>третьего</a:t>
            </a:r>
            <a:r>
              <a:rPr lang="ru-RU" baseline="0" dirty="0"/>
              <a:t> года обучения. Сегодня я представляю Вашему вниманию </a:t>
            </a:r>
            <a:r>
              <a:rPr lang="en-US" baseline="0" dirty="0" err="1"/>
              <a:t>доклад</a:t>
            </a:r>
            <a:r>
              <a:rPr lang="en-US" baseline="0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6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Сейчас</a:t>
            </a:r>
            <a:r>
              <a:rPr lang="en-US" baseline="0" dirty="0"/>
              <a:t> я </a:t>
            </a:r>
            <a:r>
              <a:rPr lang="en-US" baseline="0" dirty="0" err="1"/>
              <a:t>объясню</a:t>
            </a:r>
            <a:r>
              <a:rPr lang="en-US" baseline="0" dirty="0"/>
              <a:t>, </a:t>
            </a:r>
            <a:r>
              <a:rPr lang="en-US" baseline="0" dirty="0" err="1"/>
              <a:t>почему</a:t>
            </a:r>
            <a:r>
              <a:rPr lang="en-US" baseline="0" dirty="0"/>
              <a:t> </a:t>
            </a:r>
            <a:r>
              <a:rPr lang="en-US" baseline="0" dirty="0" err="1"/>
              <a:t>ось</a:t>
            </a:r>
            <a:r>
              <a:rPr lang="en-US" baseline="0" dirty="0"/>
              <a:t> </a:t>
            </a:r>
            <a:r>
              <a:rPr lang="en-US" baseline="0" dirty="0" err="1"/>
              <a:t>вращения</a:t>
            </a:r>
            <a:r>
              <a:rPr lang="en-US" baseline="0" dirty="0"/>
              <a:t> </a:t>
            </a:r>
            <a:r>
              <a:rPr lang="en-US" baseline="0" dirty="0" err="1"/>
              <a:t>детали</a:t>
            </a:r>
            <a:r>
              <a:rPr lang="en-US" baseline="0" dirty="0"/>
              <a:t> </a:t>
            </a:r>
            <a:r>
              <a:rPr lang="en-US" baseline="0" dirty="0" err="1"/>
              <a:t>является</a:t>
            </a:r>
            <a:r>
              <a:rPr lang="en-US" baseline="0" dirty="0"/>
              <a:t> </a:t>
            </a:r>
            <a:r>
              <a:rPr lang="en-US" baseline="0" dirty="0" err="1"/>
              <a:t>плохой</a:t>
            </a:r>
            <a:r>
              <a:rPr lang="en-US" baseline="0" dirty="0"/>
              <a:t> </a:t>
            </a:r>
            <a:r>
              <a:rPr lang="en-US" baseline="0" dirty="0" err="1"/>
              <a:t>точкой</a:t>
            </a:r>
            <a:r>
              <a:rPr lang="en-US" baseline="0" dirty="0"/>
              <a:t> в </a:t>
            </a:r>
            <a:r>
              <a:rPr lang="en-US" baseline="0" dirty="0" err="1"/>
              <a:t>данном</a:t>
            </a:r>
            <a:r>
              <a:rPr lang="en-US" baseline="0" dirty="0"/>
              <a:t> </a:t>
            </a:r>
            <a:r>
              <a:rPr lang="en-US" baseline="0" dirty="0" err="1"/>
              <a:t>процессе</a:t>
            </a:r>
            <a:r>
              <a:rPr lang="en-US" baseline="0" dirty="0"/>
              <a:t>. </a:t>
            </a:r>
            <a:r>
              <a:rPr lang="en-US" baseline="0" dirty="0" err="1"/>
              <a:t>На</a:t>
            </a:r>
            <a:r>
              <a:rPr lang="en-US" baseline="0" dirty="0"/>
              <a:t> </a:t>
            </a:r>
            <a:r>
              <a:rPr lang="en-US" baseline="0" dirty="0" err="1"/>
              <a:t>слайде</a:t>
            </a:r>
            <a:r>
              <a:rPr lang="en-US" baseline="0" dirty="0"/>
              <a:t> </a:t>
            </a:r>
            <a:r>
              <a:rPr lang="en-US" baseline="0" dirty="0" err="1"/>
              <a:t>представлено</a:t>
            </a:r>
            <a:r>
              <a:rPr lang="en-US" baseline="0" dirty="0"/>
              <a:t> </a:t>
            </a:r>
            <a:r>
              <a:rPr lang="en-US" baseline="0" dirty="0" err="1"/>
              <a:t>распределение</a:t>
            </a:r>
            <a:r>
              <a:rPr lang="en-US" baseline="0" dirty="0"/>
              <a:t> </a:t>
            </a:r>
            <a:r>
              <a:rPr lang="en-US" baseline="0" dirty="0" err="1"/>
              <a:t>скорости</a:t>
            </a:r>
            <a:r>
              <a:rPr lang="en-US" baseline="0" dirty="0"/>
              <a:t> </a:t>
            </a:r>
            <a:r>
              <a:rPr lang="en-US" baseline="0" dirty="0" err="1"/>
              <a:t>травления</a:t>
            </a:r>
            <a:r>
              <a:rPr lang="en-US" baseline="0" dirty="0"/>
              <a:t> </a:t>
            </a:r>
            <a:r>
              <a:rPr lang="en-US" baseline="0" dirty="0" err="1"/>
              <a:t>материала</a:t>
            </a:r>
            <a:r>
              <a:rPr lang="en-US" baseline="0" dirty="0"/>
              <a:t> </a:t>
            </a:r>
            <a:r>
              <a:rPr lang="en-US" baseline="0" dirty="0" err="1"/>
              <a:t>по</a:t>
            </a:r>
            <a:r>
              <a:rPr lang="en-US" baseline="0" dirty="0"/>
              <a:t> </a:t>
            </a:r>
            <a:r>
              <a:rPr lang="en-US" baseline="0" dirty="0" err="1"/>
              <a:t>аппертуре</a:t>
            </a:r>
            <a:r>
              <a:rPr lang="en-US" baseline="0" dirty="0"/>
              <a:t> </a:t>
            </a:r>
            <a:r>
              <a:rPr lang="en-US" baseline="0" dirty="0" err="1"/>
              <a:t>ионного</a:t>
            </a:r>
            <a:r>
              <a:rPr lang="en-US" baseline="0" dirty="0"/>
              <a:t> </a:t>
            </a:r>
            <a:r>
              <a:rPr lang="en-US" baseline="0" dirty="0" err="1"/>
              <a:t>пучка</a:t>
            </a:r>
            <a:r>
              <a:rPr lang="en-US" baseline="0" dirty="0"/>
              <a:t>. </a:t>
            </a:r>
            <a:r>
              <a:rPr lang="en-US" baseline="0" dirty="0" err="1"/>
              <a:t>Цвет</a:t>
            </a:r>
            <a:r>
              <a:rPr lang="en-US" baseline="0" dirty="0"/>
              <a:t> </a:t>
            </a:r>
            <a:r>
              <a:rPr lang="en-US" baseline="0" dirty="0" err="1"/>
              <a:t>указывает</a:t>
            </a:r>
            <a:r>
              <a:rPr lang="en-US" baseline="0" dirty="0"/>
              <a:t> </a:t>
            </a:r>
            <a:r>
              <a:rPr lang="en-US" baseline="0" dirty="0" err="1"/>
              <a:t>скорость</a:t>
            </a:r>
            <a:r>
              <a:rPr lang="ru-RU" baseline="0" dirty="0"/>
              <a:t> травления</a:t>
            </a:r>
            <a:r>
              <a:rPr lang="en-US" baseline="0" dirty="0"/>
              <a:t>, </a:t>
            </a:r>
            <a:r>
              <a:rPr lang="en-US" baseline="0" dirty="0" err="1"/>
              <a:t>как</a:t>
            </a:r>
            <a:r>
              <a:rPr lang="en-US" baseline="0" dirty="0"/>
              <a:t> </a:t>
            </a:r>
            <a:r>
              <a:rPr lang="en-US" baseline="0" dirty="0" err="1"/>
              <a:t>на</a:t>
            </a:r>
            <a:r>
              <a:rPr lang="en-US" baseline="0" dirty="0"/>
              <a:t> </a:t>
            </a:r>
            <a:r>
              <a:rPr lang="en-US" baseline="0" dirty="0" err="1"/>
              <a:t>географической</a:t>
            </a:r>
            <a:r>
              <a:rPr lang="en-US" baseline="0" dirty="0"/>
              <a:t> </a:t>
            </a:r>
            <a:r>
              <a:rPr lang="en-US" baseline="0" dirty="0" err="1"/>
              <a:t>карте</a:t>
            </a:r>
            <a:r>
              <a:rPr lang="en-US" baseline="0" dirty="0"/>
              <a:t>, </a:t>
            </a:r>
            <a:r>
              <a:rPr lang="en-US" baseline="0" dirty="0" err="1"/>
              <a:t>синий</a:t>
            </a:r>
            <a:r>
              <a:rPr lang="en-US" baseline="0" dirty="0"/>
              <a:t> </a:t>
            </a:r>
            <a:r>
              <a:rPr lang="en-US" baseline="0" dirty="0" err="1"/>
              <a:t>это</a:t>
            </a:r>
            <a:r>
              <a:rPr lang="en-US" baseline="0" dirty="0"/>
              <a:t> </a:t>
            </a:r>
            <a:r>
              <a:rPr lang="en-US" baseline="0" dirty="0" err="1"/>
              <a:t>наименьшая</a:t>
            </a:r>
            <a:r>
              <a:rPr lang="en-US" baseline="0" dirty="0"/>
              <a:t> </a:t>
            </a:r>
            <a:r>
              <a:rPr lang="en-US" baseline="0" dirty="0" err="1"/>
              <a:t>скорость</a:t>
            </a:r>
            <a:r>
              <a:rPr lang="en-US" baseline="0" dirty="0"/>
              <a:t>, </a:t>
            </a:r>
            <a:r>
              <a:rPr lang="en-US" baseline="0" dirty="0" err="1"/>
              <a:t>красный</a:t>
            </a:r>
            <a:r>
              <a:rPr lang="en-US" baseline="0" dirty="0"/>
              <a:t> – </a:t>
            </a:r>
            <a:r>
              <a:rPr lang="en-US" baseline="0" dirty="0" err="1"/>
              <a:t>это</a:t>
            </a:r>
            <a:r>
              <a:rPr lang="en-US" baseline="0" dirty="0"/>
              <a:t> </a:t>
            </a:r>
            <a:r>
              <a:rPr lang="en-US" baseline="0" dirty="0" err="1"/>
              <a:t>наибольшая</a:t>
            </a:r>
            <a:r>
              <a:rPr lang="en-US" baseline="0" dirty="0"/>
              <a:t> </a:t>
            </a:r>
            <a:r>
              <a:rPr lang="en-US" baseline="0" dirty="0" err="1"/>
              <a:t>скорость</a:t>
            </a:r>
            <a:r>
              <a:rPr lang="en-US" baseline="0" dirty="0"/>
              <a:t>. </a:t>
            </a:r>
            <a:r>
              <a:rPr lang="en-US" baseline="0" dirty="0" err="1"/>
              <a:t>Белый</a:t>
            </a:r>
            <a:r>
              <a:rPr lang="en-US" baseline="0" dirty="0"/>
              <a:t> </a:t>
            </a:r>
            <a:r>
              <a:rPr lang="en-US" baseline="0" dirty="0" err="1"/>
              <a:t>контур</a:t>
            </a:r>
            <a:r>
              <a:rPr lang="en-US" baseline="0" dirty="0"/>
              <a:t> </a:t>
            </a:r>
            <a:r>
              <a:rPr lang="en-US" baseline="0" dirty="0" err="1"/>
              <a:t>соответствует</a:t>
            </a:r>
            <a:r>
              <a:rPr lang="en-US" baseline="0" dirty="0"/>
              <a:t> </a:t>
            </a:r>
            <a:r>
              <a:rPr lang="en-US" baseline="0" dirty="0" err="1"/>
              <a:t>краю</a:t>
            </a:r>
            <a:r>
              <a:rPr lang="en-US" baseline="0" dirty="0"/>
              <a:t> </a:t>
            </a:r>
            <a:r>
              <a:rPr lang="en-US" baseline="0" dirty="0" err="1"/>
              <a:t>обрезающей</a:t>
            </a:r>
            <a:r>
              <a:rPr lang="en-US" baseline="0" dirty="0"/>
              <a:t> </a:t>
            </a:r>
            <a:r>
              <a:rPr lang="en-US" baseline="0" dirty="0" err="1"/>
              <a:t>диафрагмы</a:t>
            </a:r>
            <a:r>
              <a:rPr lang="en-US" baseline="0" dirty="0"/>
              <a:t>. </a:t>
            </a:r>
            <a:r>
              <a:rPr lang="en-US" baseline="0" dirty="0" err="1"/>
              <a:t>Наличие</a:t>
            </a:r>
            <a:r>
              <a:rPr lang="en-US" baseline="0" dirty="0"/>
              <a:t> </a:t>
            </a:r>
            <a:r>
              <a:rPr lang="en-US" baseline="0" dirty="0" err="1"/>
              <a:t>диафрагмы</a:t>
            </a:r>
            <a:r>
              <a:rPr lang="en-US" baseline="0" dirty="0"/>
              <a:t> </a:t>
            </a:r>
            <a:r>
              <a:rPr lang="en-US" baseline="0" dirty="0" err="1"/>
              <a:t>даёт</a:t>
            </a:r>
            <a:r>
              <a:rPr lang="en-US" baseline="0" dirty="0"/>
              <a:t> </a:t>
            </a:r>
            <a:r>
              <a:rPr lang="en-US" baseline="0" dirty="0" err="1"/>
              <a:t>нам</a:t>
            </a:r>
            <a:r>
              <a:rPr lang="en-US" baseline="0" dirty="0"/>
              <a:t> </a:t>
            </a:r>
            <a:r>
              <a:rPr lang="en-US" baseline="0" dirty="0" err="1"/>
              <a:t>следующий</a:t>
            </a:r>
            <a:r>
              <a:rPr lang="en-US" baseline="0" dirty="0"/>
              <a:t> </a:t>
            </a:r>
            <a:r>
              <a:rPr lang="en-US" baseline="0" dirty="0" err="1"/>
              <a:t>результат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34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всего</a:t>
            </a:r>
            <a:r>
              <a:rPr lang="en-US" dirty="0"/>
              <a:t> </a:t>
            </a:r>
            <a:r>
              <a:rPr lang="en-US" dirty="0" err="1"/>
              <a:t>распределения</a:t>
            </a:r>
            <a:r>
              <a:rPr lang="en-US" dirty="0"/>
              <a:t> </a:t>
            </a:r>
            <a:r>
              <a:rPr lang="en-US" dirty="0" err="1"/>
              <a:t>осталась</a:t>
            </a:r>
            <a:r>
              <a:rPr lang="en-US" baseline="0" dirty="0"/>
              <a:t> </a:t>
            </a:r>
            <a:r>
              <a:rPr lang="en-US" baseline="0" dirty="0" err="1"/>
              <a:t>только</a:t>
            </a:r>
            <a:r>
              <a:rPr lang="en-US" baseline="0" dirty="0"/>
              <a:t> </a:t>
            </a:r>
            <a:r>
              <a:rPr lang="en-US" baseline="0" dirty="0" err="1"/>
              <a:t>область</a:t>
            </a:r>
            <a:r>
              <a:rPr lang="en-US" baseline="0" dirty="0"/>
              <a:t> </a:t>
            </a:r>
            <a:r>
              <a:rPr lang="en-US" baseline="0" dirty="0" err="1"/>
              <a:t>проходящая</a:t>
            </a:r>
            <a:r>
              <a:rPr lang="en-US" baseline="0" dirty="0"/>
              <a:t> </a:t>
            </a:r>
            <a:r>
              <a:rPr lang="en-US" baseline="0" dirty="0" err="1"/>
              <a:t>сквозь</a:t>
            </a:r>
            <a:r>
              <a:rPr lang="en-US" baseline="0" dirty="0"/>
              <a:t> </a:t>
            </a:r>
            <a:r>
              <a:rPr lang="en-US" baseline="0" dirty="0" err="1"/>
              <a:t>диафрагму</a:t>
            </a:r>
            <a:r>
              <a:rPr lang="en-US" baseline="0" dirty="0"/>
              <a:t>. В </a:t>
            </a:r>
            <a:r>
              <a:rPr lang="en-US" baseline="0" dirty="0" err="1"/>
              <a:t>ходе</a:t>
            </a:r>
            <a:r>
              <a:rPr lang="en-US" baseline="0" dirty="0"/>
              <a:t> </a:t>
            </a:r>
            <a:r>
              <a:rPr lang="en-US" baseline="0" dirty="0" err="1"/>
              <a:t>обработки</a:t>
            </a:r>
            <a:r>
              <a:rPr lang="en-US" baseline="0" dirty="0"/>
              <a:t> </a:t>
            </a:r>
            <a:r>
              <a:rPr lang="en-US" baseline="0" dirty="0" err="1"/>
              <a:t>деталь</a:t>
            </a:r>
            <a:r>
              <a:rPr lang="en-US" baseline="0" dirty="0"/>
              <a:t> </a:t>
            </a:r>
            <a:r>
              <a:rPr lang="en-US" baseline="0" dirty="0" err="1"/>
              <a:t>равномерно</a:t>
            </a:r>
            <a:r>
              <a:rPr lang="en-US" baseline="0" dirty="0"/>
              <a:t> </a:t>
            </a:r>
            <a:r>
              <a:rPr lang="en-US" baseline="0" dirty="0" err="1"/>
              <a:t>вращается</a:t>
            </a:r>
            <a:r>
              <a:rPr lang="en-US" baseline="0" dirty="0"/>
              <a:t>, </a:t>
            </a:r>
            <a:r>
              <a:rPr lang="en-US" baseline="0" dirty="0" err="1"/>
              <a:t>следовательно</a:t>
            </a:r>
            <a:r>
              <a:rPr lang="en-US" baseline="0" dirty="0"/>
              <a:t>, </a:t>
            </a:r>
            <a:r>
              <a:rPr lang="en-US" baseline="0" dirty="0" err="1"/>
              <a:t>чтобы</a:t>
            </a:r>
            <a:r>
              <a:rPr lang="en-US" baseline="0" dirty="0"/>
              <a:t> </a:t>
            </a:r>
            <a:r>
              <a:rPr lang="en-US" baseline="0" dirty="0" err="1"/>
              <a:t>узнать</a:t>
            </a:r>
            <a:r>
              <a:rPr lang="en-US" baseline="0" dirty="0"/>
              <a:t> </a:t>
            </a:r>
            <a:r>
              <a:rPr lang="en-US" baseline="0" dirty="0" err="1"/>
              <a:t>глубину</a:t>
            </a:r>
            <a:r>
              <a:rPr lang="en-US" baseline="0" dirty="0"/>
              <a:t> </a:t>
            </a:r>
            <a:r>
              <a:rPr lang="en-US" baseline="0" dirty="0" err="1"/>
              <a:t>травления</a:t>
            </a:r>
            <a:r>
              <a:rPr lang="en-US" baseline="0" dirty="0"/>
              <a:t> </a:t>
            </a:r>
            <a:r>
              <a:rPr lang="en-US" baseline="0" dirty="0" err="1"/>
              <a:t>нужно</a:t>
            </a:r>
            <a:r>
              <a:rPr lang="en-US" baseline="0" dirty="0"/>
              <a:t> </a:t>
            </a:r>
            <a:r>
              <a:rPr lang="en-US" baseline="0" dirty="0" err="1"/>
              <a:t>проинтегрировать</a:t>
            </a:r>
            <a:r>
              <a:rPr lang="en-US" baseline="0" dirty="0"/>
              <a:t>   </a:t>
            </a:r>
            <a:r>
              <a:rPr lang="en-US" baseline="0" dirty="0" err="1"/>
              <a:t>данное</a:t>
            </a:r>
            <a:r>
              <a:rPr lang="en-US" baseline="0" dirty="0"/>
              <a:t> </a:t>
            </a:r>
            <a:r>
              <a:rPr lang="en-US" baseline="0" dirty="0" err="1"/>
              <a:t>распределение</a:t>
            </a:r>
            <a:r>
              <a:rPr lang="en-US" baseline="0" dirty="0"/>
              <a:t>. </a:t>
            </a:r>
            <a:r>
              <a:rPr lang="ru-RU" baseline="0" dirty="0"/>
              <a:t>И</a:t>
            </a:r>
            <a:r>
              <a:rPr lang="en-US" baseline="0" dirty="0"/>
              <a:t> </a:t>
            </a:r>
            <a:r>
              <a:rPr lang="en-US" baseline="0" dirty="0" err="1"/>
              <a:t>мы</a:t>
            </a:r>
            <a:r>
              <a:rPr lang="en-US" baseline="0" dirty="0"/>
              <a:t> </a:t>
            </a:r>
            <a:r>
              <a:rPr lang="en-US" baseline="0" dirty="0" err="1"/>
              <a:t>получаем</a:t>
            </a:r>
            <a:r>
              <a:rPr lang="en-US" baseline="0" dirty="0"/>
              <a:t> </a:t>
            </a:r>
            <a:r>
              <a:rPr lang="en-US" baseline="0" dirty="0" err="1"/>
              <a:t>зависимость</a:t>
            </a:r>
            <a:r>
              <a:rPr lang="en-US" baseline="0" dirty="0"/>
              <a:t> </a:t>
            </a:r>
            <a:r>
              <a:rPr lang="en-US" baseline="0" dirty="0" err="1"/>
              <a:t>глубины</a:t>
            </a:r>
            <a:r>
              <a:rPr lang="en-US" baseline="0" dirty="0"/>
              <a:t> </a:t>
            </a:r>
            <a:r>
              <a:rPr lang="en-US" baseline="0" dirty="0" err="1"/>
              <a:t>травления</a:t>
            </a:r>
            <a:r>
              <a:rPr lang="en-US" baseline="0" dirty="0"/>
              <a:t> </a:t>
            </a:r>
            <a:r>
              <a:rPr lang="en-US" baseline="0" dirty="0" err="1"/>
              <a:t>от</a:t>
            </a:r>
            <a:r>
              <a:rPr lang="en-US" baseline="0" dirty="0"/>
              <a:t> </a:t>
            </a:r>
            <a:r>
              <a:rPr lang="en-US" baseline="0" dirty="0" err="1"/>
              <a:t>радиуса</a:t>
            </a:r>
            <a:r>
              <a:rPr lang="en-US" baseline="0" dirty="0"/>
              <a:t>. </a:t>
            </a:r>
            <a:r>
              <a:rPr lang="en-US" baseline="0" dirty="0" err="1"/>
              <a:t>Таким</a:t>
            </a:r>
            <a:r>
              <a:rPr lang="en-US" baseline="0" dirty="0"/>
              <a:t> </a:t>
            </a:r>
            <a:r>
              <a:rPr lang="en-US" baseline="0" dirty="0" err="1"/>
              <a:t>образом</a:t>
            </a:r>
            <a:r>
              <a:rPr lang="en-US" baseline="0" dirty="0"/>
              <a:t> </a:t>
            </a:r>
            <a:r>
              <a:rPr lang="en-US" baseline="0" dirty="0" err="1"/>
              <a:t>рассчтитываются</a:t>
            </a:r>
            <a:r>
              <a:rPr lang="en-US" baseline="0" dirty="0"/>
              <a:t> </a:t>
            </a:r>
            <a:r>
              <a:rPr lang="en-US" baseline="0" dirty="0" err="1"/>
              <a:t>маски</a:t>
            </a:r>
            <a:r>
              <a:rPr lang="en-US" baseline="0" dirty="0"/>
              <a:t>: </a:t>
            </a:r>
            <a:r>
              <a:rPr lang="en-US" baseline="0" dirty="0" err="1"/>
              <a:t>зная</a:t>
            </a:r>
            <a:r>
              <a:rPr lang="en-US" baseline="0" dirty="0"/>
              <a:t> </a:t>
            </a:r>
            <a:r>
              <a:rPr lang="en-US" baseline="0" dirty="0" err="1"/>
              <a:t>требуемое</a:t>
            </a:r>
            <a:r>
              <a:rPr lang="en-US" baseline="0" dirty="0"/>
              <a:t> </a:t>
            </a:r>
            <a:r>
              <a:rPr lang="en-US" baseline="0" dirty="0" err="1"/>
              <a:t>распределение</a:t>
            </a:r>
            <a:r>
              <a:rPr lang="en-US" baseline="0" dirty="0"/>
              <a:t> </a:t>
            </a:r>
            <a:r>
              <a:rPr lang="en-US" baseline="0" dirty="0" err="1"/>
              <a:t>глубины</a:t>
            </a:r>
            <a:r>
              <a:rPr lang="en-US" baseline="0" dirty="0"/>
              <a:t> </a:t>
            </a:r>
            <a:r>
              <a:rPr lang="en-US" baseline="0" dirty="0" err="1"/>
              <a:t>травления</a:t>
            </a:r>
            <a:r>
              <a:rPr lang="en-US" baseline="0" dirty="0"/>
              <a:t> и </a:t>
            </a:r>
            <a:r>
              <a:rPr lang="en-US" baseline="0" dirty="0" err="1"/>
              <a:t>распределение</a:t>
            </a:r>
            <a:r>
              <a:rPr lang="en-US" baseline="0" dirty="0"/>
              <a:t> </a:t>
            </a:r>
            <a:r>
              <a:rPr lang="en-US" baseline="0" dirty="0" err="1"/>
              <a:t>скорости</a:t>
            </a:r>
            <a:r>
              <a:rPr lang="en-US" baseline="0" dirty="0"/>
              <a:t> </a:t>
            </a:r>
            <a:r>
              <a:rPr lang="en-US" baseline="0" dirty="0" err="1"/>
              <a:t>травления</a:t>
            </a:r>
            <a:r>
              <a:rPr lang="en-US" baseline="0" dirty="0"/>
              <a:t> </a:t>
            </a:r>
            <a:r>
              <a:rPr lang="en-US" baseline="0" dirty="0" err="1"/>
              <a:t>можно</a:t>
            </a:r>
            <a:r>
              <a:rPr lang="en-US" baseline="0" dirty="0"/>
              <a:t> </a:t>
            </a:r>
            <a:r>
              <a:rPr lang="en-US" baseline="0" dirty="0" err="1"/>
              <a:t>найти</a:t>
            </a:r>
            <a:r>
              <a:rPr lang="en-US" baseline="0" dirty="0"/>
              <a:t> </a:t>
            </a:r>
            <a:r>
              <a:rPr lang="en-US" baseline="0" dirty="0" err="1"/>
              <a:t>профиль</a:t>
            </a:r>
            <a:r>
              <a:rPr lang="en-US" baseline="0" dirty="0"/>
              <a:t> </a:t>
            </a:r>
            <a:r>
              <a:rPr lang="en-US" baseline="0" dirty="0" err="1"/>
              <a:t>обрезающей</a:t>
            </a:r>
            <a:r>
              <a:rPr lang="en-US" baseline="0" dirty="0"/>
              <a:t> </a:t>
            </a:r>
            <a:r>
              <a:rPr lang="en-US" baseline="0" dirty="0" err="1"/>
              <a:t>диафрагмы</a:t>
            </a:r>
            <a:r>
              <a:rPr lang="en-US" baseline="0" dirty="0"/>
              <a:t>. В </a:t>
            </a:r>
            <a:r>
              <a:rPr lang="en-US" baseline="0" dirty="0" err="1"/>
              <a:t>данном</a:t>
            </a:r>
            <a:r>
              <a:rPr lang="en-US" baseline="0" dirty="0"/>
              <a:t> </a:t>
            </a:r>
            <a:r>
              <a:rPr lang="en-US" baseline="0" dirty="0" err="1"/>
              <a:t>случае</a:t>
            </a:r>
            <a:r>
              <a:rPr lang="en-US" baseline="0" dirty="0"/>
              <a:t> </a:t>
            </a:r>
            <a:r>
              <a:rPr lang="en-US" baseline="0" dirty="0" err="1"/>
              <a:t>маска</a:t>
            </a:r>
            <a:r>
              <a:rPr lang="en-US" baseline="0" dirty="0"/>
              <a:t> </a:t>
            </a:r>
            <a:r>
              <a:rPr lang="en-US" baseline="0" dirty="0" err="1"/>
              <a:t>рассчитанна</a:t>
            </a:r>
            <a:r>
              <a:rPr lang="en-US" baseline="0" dirty="0"/>
              <a:t> </a:t>
            </a:r>
            <a:r>
              <a:rPr lang="en-US" baseline="0" dirty="0" err="1"/>
              <a:t>для</a:t>
            </a:r>
            <a:r>
              <a:rPr lang="en-US" baseline="0" dirty="0"/>
              <a:t> </a:t>
            </a:r>
            <a:r>
              <a:rPr lang="en-US" baseline="0" dirty="0" err="1"/>
              <a:t>равномерного</a:t>
            </a:r>
            <a:r>
              <a:rPr lang="en-US" baseline="0" dirty="0"/>
              <a:t> </a:t>
            </a:r>
            <a:r>
              <a:rPr lang="en-US" baseline="0" dirty="0" err="1"/>
              <a:t>травления</a:t>
            </a:r>
            <a:r>
              <a:rPr lang="en-US" baseline="0" dirty="0"/>
              <a:t>. В </a:t>
            </a:r>
            <a:r>
              <a:rPr lang="en-US" baseline="0" dirty="0" err="1"/>
              <a:t>реальности</a:t>
            </a:r>
            <a:r>
              <a:rPr lang="en-US" baseline="0" dirty="0"/>
              <a:t> </a:t>
            </a:r>
            <a:r>
              <a:rPr lang="en-US" baseline="0" dirty="0" err="1"/>
              <a:t>всё</a:t>
            </a:r>
            <a:r>
              <a:rPr lang="en-US" baseline="0" dirty="0"/>
              <a:t> </a:t>
            </a:r>
            <a:r>
              <a:rPr lang="en-US" baseline="0" dirty="0" err="1"/>
              <a:t>немного</a:t>
            </a:r>
            <a:r>
              <a:rPr lang="en-US" baseline="0" dirty="0"/>
              <a:t> </a:t>
            </a:r>
            <a:r>
              <a:rPr lang="en-US" baseline="0" dirty="0" err="1"/>
              <a:t>сложнее</a:t>
            </a:r>
            <a:r>
              <a:rPr lang="en-US" baseline="0" dirty="0"/>
              <a:t>, и </a:t>
            </a:r>
            <a:r>
              <a:rPr lang="en-US" baseline="0" dirty="0" err="1"/>
              <a:t>диафрагму</a:t>
            </a:r>
            <a:r>
              <a:rPr lang="en-US" baseline="0" dirty="0"/>
              <a:t> </a:t>
            </a:r>
            <a:r>
              <a:rPr lang="en-US" baseline="0" dirty="0" err="1"/>
              <a:t>можно</a:t>
            </a:r>
            <a:r>
              <a:rPr lang="en-US" baseline="0" dirty="0"/>
              <a:t> </a:t>
            </a:r>
            <a:r>
              <a:rPr lang="en-US" baseline="0" dirty="0" err="1"/>
              <a:t>итерационно</a:t>
            </a:r>
            <a:r>
              <a:rPr lang="en-US" baseline="0" dirty="0"/>
              <a:t> </a:t>
            </a:r>
            <a:r>
              <a:rPr lang="en-US" baseline="0" dirty="0" err="1"/>
              <a:t>корректировать</a:t>
            </a:r>
            <a:r>
              <a:rPr lang="en-US" baseline="0" dirty="0"/>
              <a:t> </a:t>
            </a:r>
            <a:r>
              <a:rPr lang="en-US" baseline="0" dirty="0" err="1"/>
              <a:t>добиваясяь</a:t>
            </a:r>
            <a:r>
              <a:rPr lang="en-US" baseline="0" dirty="0"/>
              <a:t> </a:t>
            </a:r>
            <a:r>
              <a:rPr lang="en-US" baseline="0" dirty="0" err="1"/>
              <a:t>хорошего</a:t>
            </a:r>
            <a:r>
              <a:rPr lang="en-US" baseline="0" dirty="0"/>
              <a:t> </a:t>
            </a:r>
            <a:r>
              <a:rPr lang="en-US" baseline="0" dirty="0" err="1"/>
              <a:t>совпадения</a:t>
            </a:r>
            <a:r>
              <a:rPr lang="en-US" baseline="0" dirty="0"/>
              <a:t> с </a:t>
            </a:r>
            <a:r>
              <a:rPr lang="en-US" baseline="0" dirty="0" err="1"/>
              <a:t>требуемой</a:t>
            </a:r>
            <a:r>
              <a:rPr lang="en-US" baseline="0" dirty="0"/>
              <a:t> </a:t>
            </a:r>
            <a:r>
              <a:rPr lang="en-US" baseline="0" dirty="0" err="1"/>
              <a:t>обработкой</a:t>
            </a:r>
            <a:r>
              <a:rPr lang="en-US" baseline="0" dirty="0"/>
              <a:t>.</a:t>
            </a:r>
          </a:p>
          <a:p>
            <a:r>
              <a:rPr lang="en-US" baseline="0" dirty="0"/>
              <a:t>,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46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Почему</a:t>
            </a:r>
            <a:r>
              <a:rPr lang="ru-RU" baseline="0" dirty="0"/>
              <a:t> это происходит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77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слайде</a:t>
            </a:r>
            <a:r>
              <a:rPr lang="en-US" dirty="0"/>
              <a:t> </a:t>
            </a:r>
            <a:r>
              <a:rPr lang="en-US" dirty="0" err="1"/>
              <a:t>приведены</a:t>
            </a:r>
            <a:r>
              <a:rPr lang="en-US" dirty="0"/>
              <a:t> </a:t>
            </a:r>
            <a:r>
              <a:rPr lang="en-US" dirty="0" err="1"/>
              <a:t>распределения</a:t>
            </a:r>
            <a:r>
              <a:rPr lang="en-US" dirty="0"/>
              <a:t> </a:t>
            </a:r>
            <a:r>
              <a:rPr lang="en-US" dirty="0" err="1"/>
              <a:t>глубины</a:t>
            </a:r>
            <a:r>
              <a:rPr lang="en-US" dirty="0"/>
              <a:t> </a:t>
            </a:r>
            <a:r>
              <a:rPr lang="en-US" dirty="0" err="1"/>
              <a:t>травления</a:t>
            </a:r>
            <a:r>
              <a:rPr lang="en-US" dirty="0"/>
              <a:t> </a:t>
            </a:r>
            <a:r>
              <a:rPr lang="en-US" dirty="0" err="1"/>
              <a:t>при</a:t>
            </a:r>
            <a:r>
              <a:rPr lang="en-US" dirty="0"/>
              <a:t> </a:t>
            </a:r>
            <a:r>
              <a:rPr lang="en-US" dirty="0" err="1"/>
              <a:t>изменении</a:t>
            </a:r>
            <a:r>
              <a:rPr lang="en-US" dirty="0"/>
              <a:t> </a:t>
            </a:r>
            <a:r>
              <a:rPr lang="en-US" dirty="0" err="1"/>
              <a:t>расстояния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центра</a:t>
            </a:r>
            <a:r>
              <a:rPr lang="en-US" dirty="0"/>
              <a:t> </a:t>
            </a:r>
            <a:r>
              <a:rPr lang="en-US" dirty="0" err="1"/>
              <a:t>источника</a:t>
            </a:r>
            <a:r>
              <a:rPr lang="en-US" dirty="0"/>
              <a:t> </a:t>
            </a:r>
            <a:r>
              <a:rPr lang="en-US" dirty="0" err="1"/>
              <a:t>до</a:t>
            </a:r>
            <a:r>
              <a:rPr lang="en-US" dirty="0"/>
              <a:t> </a:t>
            </a:r>
            <a:r>
              <a:rPr lang="en-US" dirty="0" err="1"/>
              <a:t>оси</a:t>
            </a:r>
            <a:r>
              <a:rPr lang="en-US" dirty="0"/>
              <a:t> </a:t>
            </a:r>
            <a:r>
              <a:rPr lang="en-US" dirty="0" err="1"/>
              <a:t>вращения</a:t>
            </a:r>
            <a:r>
              <a:rPr lang="en-US" dirty="0"/>
              <a:t>. </a:t>
            </a:r>
            <a:r>
              <a:rPr lang="en-US" dirty="0" err="1"/>
              <a:t>Сначала</a:t>
            </a:r>
            <a:r>
              <a:rPr lang="en-US" dirty="0"/>
              <a:t>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один</a:t>
            </a:r>
            <a:r>
              <a:rPr lang="en-US" baseline="0" dirty="0"/>
              <a:t> </a:t>
            </a:r>
            <a:r>
              <a:rPr lang="en-US" baseline="0" dirty="0" err="1"/>
              <a:t>бугор</a:t>
            </a:r>
            <a:r>
              <a:rPr lang="en-US" baseline="0" dirty="0"/>
              <a:t> </a:t>
            </a:r>
            <a:r>
              <a:rPr lang="en-US" baseline="0" dirty="0" err="1"/>
              <a:t>который</a:t>
            </a:r>
            <a:r>
              <a:rPr lang="en-US" baseline="0" dirty="0"/>
              <a:t> </a:t>
            </a:r>
            <a:r>
              <a:rPr lang="en-US" baseline="0" dirty="0" err="1"/>
              <a:t>разделяется</a:t>
            </a:r>
            <a:r>
              <a:rPr lang="en-US" baseline="0" dirty="0"/>
              <a:t> </a:t>
            </a:r>
            <a:r>
              <a:rPr lang="en-US" baseline="0" dirty="0" err="1"/>
              <a:t>на</a:t>
            </a:r>
            <a:r>
              <a:rPr lang="en-US" baseline="0" dirty="0"/>
              <a:t> </a:t>
            </a:r>
            <a:r>
              <a:rPr lang="en-US" baseline="0" dirty="0" err="1"/>
              <a:t>два</a:t>
            </a:r>
            <a:r>
              <a:rPr lang="en-US" baseline="0" dirty="0"/>
              <a:t> </a:t>
            </a:r>
            <a:r>
              <a:rPr lang="en-US" baseline="0" dirty="0" err="1"/>
              <a:t>при</a:t>
            </a:r>
            <a:r>
              <a:rPr lang="en-US" baseline="0" dirty="0"/>
              <a:t> </a:t>
            </a:r>
            <a:r>
              <a:rPr lang="en-US" baseline="0" dirty="0" err="1"/>
              <a:t>дальнейшем</a:t>
            </a:r>
            <a:r>
              <a:rPr lang="en-US" baseline="0" dirty="0"/>
              <a:t> </a:t>
            </a:r>
            <a:r>
              <a:rPr lang="en-US" baseline="0" dirty="0" err="1"/>
              <a:t>удалении</a:t>
            </a:r>
            <a:r>
              <a:rPr lang="en-US" baseline="0" dirty="0"/>
              <a:t> </a:t>
            </a:r>
            <a:r>
              <a:rPr lang="en-US" baseline="0" dirty="0" err="1"/>
              <a:t>оси</a:t>
            </a:r>
            <a:r>
              <a:rPr lang="en-US" baseline="0" dirty="0"/>
              <a:t> </a:t>
            </a:r>
            <a:r>
              <a:rPr lang="en-US" baseline="0" dirty="0" err="1"/>
              <a:t>вращения</a:t>
            </a:r>
            <a:r>
              <a:rPr lang="en-US" baseline="0" dirty="0"/>
              <a:t>. </a:t>
            </a:r>
            <a:r>
              <a:rPr lang="en-US" baseline="0" dirty="0" err="1"/>
              <a:t>Хочется</a:t>
            </a:r>
            <a:r>
              <a:rPr lang="en-US" baseline="0" dirty="0"/>
              <a:t> </a:t>
            </a:r>
            <a:r>
              <a:rPr lang="en-US" baseline="0" dirty="0" err="1"/>
              <a:t>обратить</a:t>
            </a:r>
            <a:r>
              <a:rPr lang="en-US" baseline="0" dirty="0"/>
              <a:t> </a:t>
            </a:r>
            <a:r>
              <a:rPr lang="en-US" baseline="0" dirty="0" err="1"/>
              <a:t>ваше</a:t>
            </a:r>
            <a:r>
              <a:rPr lang="en-US" baseline="0" dirty="0"/>
              <a:t> </a:t>
            </a:r>
            <a:r>
              <a:rPr lang="en-US" baseline="0" dirty="0" err="1"/>
              <a:t>внимание</a:t>
            </a:r>
            <a:r>
              <a:rPr lang="en-US" baseline="0" dirty="0"/>
              <a:t>, </a:t>
            </a:r>
            <a:r>
              <a:rPr lang="en-US" baseline="0" dirty="0" err="1"/>
              <a:t>что</a:t>
            </a:r>
            <a:r>
              <a:rPr lang="en-US" baseline="0" dirty="0"/>
              <a:t> </a:t>
            </a:r>
            <a:r>
              <a:rPr lang="en-US" baseline="0" dirty="0" err="1"/>
              <a:t>это</a:t>
            </a:r>
            <a:r>
              <a:rPr lang="en-US" baseline="0" dirty="0"/>
              <a:t> </a:t>
            </a:r>
            <a:r>
              <a:rPr lang="en-US" baseline="0" dirty="0" err="1"/>
              <a:t>мы</a:t>
            </a:r>
            <a:r>
              <a:rPr lang="en-US" baseline="0" dirty="0"/>
              <a:t> </a:t>
            </a:r>
            <a:r>
              <a:rPr lang="en-US" baseline="0" dirty="0" err="1"/>
              <a:t>рассматриваем</a:t>
            </a:r>
            <a:r>
              <a:rPr lang="en-US" baseline="0" dirty="0"/>
              <a:t> </a:t>
            </a:r>
            <a:r>
              <a:rPr lang="en-US" baseline="0" dirty="0" err="1"/>
              <a:t>без</a:t>
            </a:r>
            <a:r>
              <a:rPr lang="en-US" baseline="0" dirty="0"/>
              <a:t> </a:t>
            </a:r>
            <a:r>
              <a:rPr lang="en-US" baseline="0" dirty="0" err="1"/>
              <a:t>диафрагмы</a:t>
            </a:r>
            <a:r>
              <a:rPr lang="en-US" baseline="0" dirty="0"/>
              <a:t>. </a:t>
            </a:r>
            <a:r>
              <a:rPr lang="en-US" baseline="0" dirty="0" err="1"/>
              <a:t>Её</a:t>
            </a:r>
            <a:r>
              <a:rPr lang="en-US" baseline="0" dirty="0"/>
              <a:t> </a:t>
            </a:r>
            <a:r>
              <a:rPr lang="en-US" baseline="0" dirty="0" err="1"/>
              <a:t>внесение</a:t>
            </a:r>
            <a:r>
              <a:rPr lang="en-US" baseline="0" dirty="0"/>
              <a:t> </a:t>
            </a:r>
            <a:r>
              <a:rPr lang="en-US" baseline="0" dirty="0" err="1"/>
              <a:t>может</a:t>
            </a:r>
            <a:r>
              <a:rPr lang="en-US" baseline="0" dirty="0"/>
              <a:t> </a:t>
            </a:r>
            <a:r>
              <a:rPr lang="en-US" baseline="0" dirty="0" err="1"/>
              <a:t>локально</a:t>
            </a:r>
            <a:r>
              <a:rPr lang="en-US" baseline="0" dirty="0"/>
              <a:t> </a:t>
            </a:r>
            <a:r>
              <a:rPr lang="en-US" baseline="0" dirty="0" err="1"/>
              <a:t>уменьшить</a:t>
            </a:r>
            <a:r>
              <a:rPr lang="en-US" baseline="0" dirty="0"/>
              <a:t> </a:t>
            </a:r>
            <a:r>
              <a:rPr lang="en-US" baseline="0" dirty="0" err="1"/>
              <a:t>глубину</a:t>
            </a:r>
            <a:r>
              <a:rPr lang="en-US" baseline="0" dirty="0"/>
              <a:t> </a:t>
            </a:r>
            <a:r>
              <a:rPr lang="en-US" baseline="0" dirty="0" err="1"/>
              <a:t>травления</a:t>
            </a:r>
            <a:r>
              <a:rPr lang="en-US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49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Давайте</a:t>
            </a:r>
            <a:r>
              <a:rPr lang="en-US" dirty="0"/>
              <a:t> </a:t>
            </a:r>
            <a:r>
              <a:rPr lang="en-US" dirty="0" err="1"/>
              <a:t>рассмотрим</a:t>
            </a:r>
            <a:r>
              <a:rPr lang="en-US" baseline="0" dirty="0"/>
              <a:t> </a:t>
            </a:r>
            <a:r>
              <a:rPr lang="en-US" baseline="0" dirty="0" err="1"/>
              <a:t>подробнее</a:t>
            </a:r>
            <a:r>
              <a:rPr lang="en-US" baseline="0" dirty="0"/>
              <a:t> </a:t>
            </a:r>
            <a:r>
              <a:rPr lang="en-US" baseline="0" dirty="0" err="1"/>
              <a:t>случай</a:t>
            </a:r>
            <a:r>
              <a:rPr lang="en-US" baseline="0" dirty="0"/>
              <a:t>, </a:t>
            </a:r>
            <a:r>
              <a:rPr lang="en-US" baseline="0" dirty="0" err="1"/>
              <a:t>при</a:t>
            </a:r>
            <a:r>
              <a:rPr lang="en-US" baseline="0" dirty="0"/>
              <a:t> </a:t>
            </a:r>
            <a:r>
              <a:rPr lang="en-US" baseline="0" dirty="0" err="1"/>
              <a:t>котором</a:t>
            </a:r>
            <a:r>
              <a:rPr lang="en-US" baseline="0" dirty="0"/>
              <a:t> </a:t>
            </a:r>
            <a:r>
              <a:rPr lang="en-US" baseline="0" dirty="0" err="1"/>
              <a:t>центр</a:t>
            </a:r>
            <a:r>
              <a:rPr lang="en-US" baseline="0" dirty="0"/>
              <a:t> </a:t>
            </a:r>
            <a:r>
              <a:rPr lang="en-US" baseline="0" dirty="0" err="1"/>
              <a:t>вращения</a:t>
            </a:r>
            <a:r>
              <a:rPr lang="en-US" baseline="0" dirty="0"/>
              <a:t> </a:t>
            </a:r>
            <a:r>
              <a:rPr lang="en-US" baseline="0" dirty="0" err="1"/>
              <a:t>вынесен</a:t>
            </a:r>
            <a:r>
              <a:rPr lang="en-US" baseline="0" dirty="0"/>
              <a:t> </a:t>
            </a:r>
            <a:r>
              <a:rPr lang="en-US" baseline="0" dirty="0" err="1"/>
              <a:t>на</a:t>
            </a:r>
            <a:r>
              <a:rPr lang="en-US" baseline="0" dirty="0"/>
              <a:t> 8 </a:t>
            </a:r>
            <a:r>
              <a:rPr lang="en-US" baseline="0" dirty="0" err="1"/>
              <a:t>ед</a:t>
            </a:r>
            <a:r>
              <a:rPr lang="en-US" baseline="0" dirty="0"/>
              <a:t> </a:t>
            </a:r>
            <a:r>
              <a:rPr lang="en-US" baseline="0" dirty="0" err="1"/>
              <a:t>от</a:t>
            </a:r>
            <a:r>
              <a:rPr lang="en-US" baseline="0" dirty="0"/>
              <a:t> </a:t>
            </a:r>
            <a:r>
              <a:rPr lang="en-US" baseline="0" dirty="0" err="1"/>
              <a:t>центра</a:t>
            </a:r>
            <a:r>
              <a:rPr lang="en-US" baseline="0" dirty="0"/>
              <a:t> </a:t>
            </a:r>
            <a:r>
              <a:rPr lang="en-US" baseline="0" dirty="0" err="1"/>
              <a:t>источника</a:t>
            </a:r>
            <a:r>
              <a:rPr lang="en-US" baseline="0" dirty="0"/>
              <a:t>.  </a:t>
            </a:r>
            <a:r>
              <a:rPr lang="en-US" baseline="0" dirty="0" err="1"/>
              <a:t>Для</a:t>
            </a:r>
            <a:r>
              <a:rPr lang="en-US" baseline="0" dirty="0"/>
              <a:t> </a:t>
            </a:r>
            <a:r>
              <a:rPr lang="en-US" baseline="0" dirty="0" err="1"/>
              <a:t>каждого</a:t>
            </a:r>
            <a:r>
              <a:rPr lang="en-US" baseline="0" dirty="0"/>
              <a:t> </a:t>
            </a:r>
            <a:r>
              <a:rPr lang="en-US" baseline="0" dirty="0" err="1"/>
              <a:t>радиуса</a:t>
            </a:r>
            <a:r>
              <a:rPr lang="en-US" baseline="0" dirty="0"/>
              <a:t> </a:t>
            </a:r>
            <a:r>
              <a:rPr lang="en-US" baseline="0" dirty="0" err="1"/>
              <a:t>мы</a:t>
            </a:r>
            <a:r>
              <a:rPr lang="en-US" baseline="0" dirty="0"/>
              <a:t> </a:t>
            </a:r>
            <a:r>
              <a:rPr lang="en-US" baseline="0" dirty="0" err="1"/>
              <a:t>можем</a:t>
            </a:r>
            <a:r>
              <a:rPr lang="en-US" baseline="0" dirty="0"/>
              <a:t> </a:t>
            </a:r>
            <a:r>
              <a:rPr lang="en-US" baseline="0" dirty="0" err="1"/>
              <a:t>посчитать</a:t>
            </a:r>
            <a:r>
              <a:rPr lang="en-US" baseline="0" dirty="0"/>
              <a:t> </a:t>
            </a:r>
            <a:r>
              <a:rPr lang="en-US" baseline="0" dirty="0" err="1"/>
              <a:t>угол</a:t>
            </a:r>
            <a:r>
              <a:rPr lang="en-US" baseline="0" dirty="0"/>
              <a:t> </a:t>
            </a:r>
            <a:r>
              <a:rPr lang="en-US" baseline="0" dirty="0" err="1"/>
              <a:t>раскрыва</a:t>
            </a:r>
            <a:r>
              <a:rPr lang="en-US" baseline="0" dirty="0"/>
              <a:t> </a:t>
            </a:r>
            <a:r>
              <a:rPr lang="en-US" baseline="0" dirty="0" err="1"/>
              <a:t>диафрагмы</a:t>
            </a:r>
            <a:r>
              <a:rPr lang="en-US" baseline="0" dirty="0"/>
              <a:t> </a:t>
            </a:r>
            <a:r>
              <a:rPr lang="en-US" baseline="0" dirty="0" err="1"/>
              <a:t>таким</a:t>
            </a:r>
            <a:r>
              <a:rPr lang="en-US" baseline="0" dirty="0"/>
              <a:t> </a:t>
            </a:r>
            <a:r>
              <a:rPr lang="en-US" baseline="0" dirty="0" err="1"/>
              <a:t>образом</a:t>
            </a:r>
            <a:r>
              <a:rPr lang="en-US" baseline="0" dirty="0"/>
              <a:t>, </a:t>
            </a:r>
            <a:r>
              <a:rPr lang="en-US" baseline="0" dirty="0" err="1"/>
              <a:t>чтобы</a:t>
            </a:r>
            <a:r>
              <a:rPr lang="en-US" baseline="0" dirty="0"/>
              <a:t> </a:t>
            </a:r>
            <a:r>
              <a:rPr lang="en-US" baseline="0" dirty="0" err="1"/>
              <a:t>глубина</a:t>
            </a:r>
            <a:r>
              <a:rPr lang="en-US" baseline="0" dirty="0"/>
              <a:t> </a:t>
            </a:r>
            <a:r>
              <a:rPr lang="en-US" baseline="0" dirty="0" err="1"/>
              <a:t>травления</a:t>
            </a:r>
            <a:r>
              <a:rPr lang="en-US" baseline="0" dirty="0"/>
              <a:t> </a:t>
            </a:r>
            <a:r>
              <a:rPr lang="en-US" baseline="0" dirty="0" err="1"/>
              <a:t>равнялась</a:t>
            </a:r>
            <a:r>
              <a:rPr lang="en-US" baseline="0" dirty="0"/>
              <a:t> </a:t>
            </a:r>
            <a:r>
              <a:rPr lang="en-US" baseline="0" dirty="0" err="1"/>
              <a:t>таковой</a:t>
            </a:r>
            <a:r>
              <a:rPr lang="en-US" baseline="0" dirty="0"/>
              <a:t> </a:t>
            </a:r>
            <a:r>
              <a:rPr lang="en-US" baseline="0" dirty="0" err="1"/>
              <a:t>на</a:t>
            </a:r>
            <a:r>
              <a:rPr lang="en-US" baseline="0" dirty="0"/>
              <a:t> </a:t>
            </a:r>
            <a:r>
              <a:rPr lang="en-US" baseline="0" dirty="0" err="1"/>
              <a:t>оси</a:t>
            </a:r>
            <a:r>
              <a:rPr lang="en-US" baseline="0" dirty="0"/>
              <a:t> </a:t>
            </a:r>
            <a:r>
              <a:rPr lang="en-US" baseline="0" dirty="0" err="1"/>
              <a:t>вращения</a:t>
            </a:r>
            <a:r>
              <a:rPr lang="en-US" baseline="0" dirty="0"/>
              <a:t>. </a:t>
            </a:r>
            <a:r>
              <a:rPr lang="en-US" baseline="0" dirty="0" err="1"/>
              <a:t>Грубо</a:t>
            </a:r>
            <a:r>
              <a:rPr lang="en-US" baseline="0" dirty="0"/>
              <a:t> </a:t>
            </a:r>
            <a:r>
              <a:rPr lang="en-US" baseline="0" dirty="0" err="1"/>
              <a:t>говоря</a:t>
            </a:r>
            <a:r>
              <a:rPr lang="en-US" baseline="0" dirty="0"/>
              <a:t> : </a:t>
            </a:r>
            <a:r>
              <a:rPr lang="en-US" baseline="0" dirty="0" err="1"/>
              <a:t>Открывай</a:t>
            </a:r>
            <a:r>
              <a:rPr lang="en-US" baseline="0" dirty="0"/>
              <a:t> </a:t>
            </a:r>
            <a:r>
              <a:rPr lang="en-US" baseline="0" dirty="0" err="1"/>
              <a:t>пока</a:t>
            </a:r>
            <a:r>
              <a:rPr lang="en-US" baseline="0" dirty="0"/>
              <a:t> </a:t>
            </a:r>
            <a:r>
              <a:rPr lang="en-US" baseline="0" dirty="0" err="1"/>
              <a:t>травление</a:t>
            </a:r>
            <a:r>
              <a:rPr lang="en-US" baseline="0" dirty="0"/>
              <a:t> </a:t>
            </a:r>
            <a:r>
              <a:rPr lang="en-US" baseline="0" dirty="0" err="1"/>
              <a:t>не</a:t>
            </a:r>
            <a:r>
              <a:rPr lang="en-US" baseline="0" dirty="0"/>
              <a:t> </a:t>
            </a:r>
            <a:r>
              <a:rPr lang="en-US" baseline="0" dirty="0" err="1"/>
              <a:t>сравняется</a:t>
            </a:r>
            <a:r>
              <a:rPr lang="en-US" baseline="0" dirty="0"/>
              <a:t> с </a:t>
            </a:r>
            <a:r>
              <a:rPr lang="en-US" baseline="0" dirty="0" err="1"/>
              <a:t>травлением</a:t>
            </a:r>
            <a:r>
              <a:rPr lang="en-US" baseline="0" dirty="0"/>
              <a:t> в </a:t>
            </a:r>
            <a:r>
              <a:rPr lang="en-US" baseline="0" dirty="0" err="1"/>
              <a:t>центре</a:t>
            </a:r>
            <a:r>
              <a:rPr lang="en-US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73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И </a:t>
            </a:r>
            <a:r>
              <a:rPr lang="en-US" dirty="0" err="1"/>
              <a:t>то-же</a:t>
            </a:r>
            <a:r>
              <a:rPr lang="en-US" dirty="0"/>
              <a:t> </a:t>
            </a:r>
            <a:r>
              <a:rPr lang="en-US" dirty="0" err="1"/>
              <a:t>самое</a:t>
            </a:r>
            <a:r>
              <a:rPr lang="en-US" dirty="0"/>
              <a:t> </a:t>
            </a:r>
            <a:r>
              <a:rPr lang="en-US" dirty="0" err="1"/>
              <a:t>можно</a:t>
            </a:r>
            <a:r>
              <a:rPr lang="en-US" dirty="0"/>
              <a:t> </a:t>
            </a:r>
            <a:r>
              <a:rPr lang="en-US" dirty="0" err="1"/>
              <a:t>провернуть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реального</a:t>
            </a:r>
            <a:r>
              <a:rPr lang="en-US" dirty="0"/>
              <a:t> </a:t>
            </a:r>
            <a:r>
              <a:rPr lang="en-US" dirty="0" err="1"/>
              <a:t>распределения</a:t>
            </a:r>
            <a:r>
              <a:rPr lang="en-US" dirty="0"/>
              <a:t> .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слайде</a:t>
            </a:r>
            <a:r>
              <a:rPr lang="en-US" dirty="0"/>
              <a:t> </a:t>
            </a:r>
            <a:r>
              <a:rPr lang="en-US" dirty="0" err="1"/>
              <a:t>как</a:t>
            </a:r>
            <a:r>
              <a:rPr lang="en-US" baseline="0" dirty="0"/>
              <a:t>  в </a:t>
            </a:r>
            <a:r>
              <a:rPr lang="en-US" baseline="0" dirty="0" err="1"/>
              <a:t>прошлый</a:t>
            </a:r>
            <a:r>
              <a:rPr lang="en-US" baseline="0" dirty="0"/>
              <a:t> </a:t>
            </a:r>
            <a:r>
              <a:rPr lang="en-US" baseline="0" dirty="0" err="1"/>
              <a:t>раз</a:t>
            </a:r>
            <a:r>
              <a:rPr lang="en-US" baseline="0" dirty="0"/>
              <a:t> </a:t>
            </a:r>
            <a:r>
              <a:rPr lang="en-US" baseline="0" dirty="0" err="1"/>
              <a:t>белым</a:t>
            </a:r>
            <a:r>
              <a:rPr lang="en-US" baseline="0" dirty="0"/>
              <a:t> </a:t>
            </a:r>
            <a:r>
              <a:rPr lang="en-US" baseline="0" dirty="0" err="1"/>
              <a:t>контуром</a:t>
            </a:r>
            <a:r>
              <a:rPr lang="en-US" baseline="0" dirty="0"/>
              <a:t> </a:t>
            </a:r>
            <a:r>
              <a:rPr lang="en-US" baseline="0" dirty="0" err="1"/>
              <a:t>показан</a:t>
            </a:r>
            <a:r>
              <a:rPr lang="en-US" baseline="0" dirty="0"/>
              <a:t> </a:t>
            </a:r>
            <a:r>
              <a:rPr lang="en-US" baseline="0" dirty="0" err="1"/>
              <a:t>край</a:t>
            </a:r>
            <a:r>
              <a:rPr lang="en-US" baseline="0" dirty="0"/>
              <a:t> </a:t>
            </a:r>
            <a:r>
              <a:rPr lang="en-US" baseline="0" dirty="0" err="1"/>
              <a:t>диафрамы</a:t>
            </a:r>
            <a:r>
              <a:rPr lang="en-US" baseline="0" dirty="0"/>
              <a:t> </a:t>
            </a:r>
            <a:r>
              <a:rPr lang="en-US" baseline="0" dirty="0" err="1"/>
              <a:t>для</a:t>
            </a:r>
            <a:r>
              <a:rPr lang="en-US" baseline="0" dirty="0"/>
              <a:t> </a:t>
            </a:r>
            <a:r>
              <a:rPr lang="en-US" baseline="0" dirty="0" err="1"/>
              <a:t>равномерного</a:t>
            </a:r>
            <a:r>
              <a:rPr lang="en-US" baseline="0" dirty="0"/>
              <a:t> </a:t>
            </a:r>
            <a:r>
              <a:rPr lang="en-US" baseline="0" dirty="0" err="1"/>
              <a:t>съёма</a:t>
            </a:r>
            <a:r>
              <a:rPr lang="en-US" baseline="0" dirty="0"/>
              <a:t>. </a:t>
            </a:r>
            <a:r>
              <a:rPr lang="en-US" baseline="0" dirty="0" err="1"/>
              <a:t>Обаратите</a:t>
            </a:r>
            <a:r>
              <a:rPr lang="en-US" baseline="0" dirty="0"/>
              <a:t> </a:t>
            </a:r>
            <a:r>
              <a:rPr lang="en-US" baseline="0" dirty="0" err="1"/>
              <a:t>внимание</a:t>
            </a:r>
            <a:r>
              <a:rPr lang="en-US" baseline="0" dirty="0"/>
              <a:t>, </a:t>
            </a:r>
            <a:r>
              <a:rPr lang="en-US" baseline="0" dirty="0" err="1"/>
              <a:t>что</a:t>
            </a:r>
            <a:r>
              <a:rPr lang="en-US" baseline="0" dirty="0"/>
              <a:t> в </a:t>
            </a:r>
            <a:r>
              <a:rPr lang="en-US" baseline="0" dirty="0" err="1"/>
              <a:t>области</a:t>
            </a:r>
            <a:r>
              <a:rPr lang="en-US" baseline="0" dirty="0"/>
              <a:t> </a:t>
            </a:r>
            <a:r>
              <a:rPr lang="en-US" baseline="0" dirty="0" err="1"/>
              <a:t>вблизи</a:t>
            </a:r>
            <a:r>
              <a:rPr lang="en-US" baseline="0" dirty="0"/>
              <a:t> </a:t>
            </a:r>
            <a:r>
              <a:rPr lang="en-US" baseline="0" dirty="0" err="1"/>
              <a:t>центра</a:t>
            </a:r>
            <a:r>
              <a:rPr lang="en-US" baseline="0" dirty="0"/>
              <a:t> </a:t>
            </a:r>
            <a:r>
              <a:rPr lang="en-US" baseline="0" dirty="0" err="1"/>
              <a:t>вращения</a:t>
            </a:r>
            <a:r>
              <a:rPr lang="en-US" baseline="0" dirty="0"/>
              <a:t>  </a:t>
            </a:r>
            <a:r>
              <a:rPr lang="en-US" baseline="0" dirty="0" err="1"/>
              <a:t>диафрагмы</a:t>
            </a:r>
            <a:r>
              <a:rPr lang="en-US" baseline="0" dirty="0"/>
              <a:t> </a:t>
            </a:r>
            <a:r>
              <a:rPr lang="en-US" baseline="0" dirty="0" err="1"/>
              <a:t>нет</a:t>
            </a:r>
            <a:r>
              <a:rPr lang="en-US" baseline="0" dirty="0"/>
              <a:t>, </a:t>
            </a:r>
            <a:r>
              <a:rPr lang="en-US" baseline="0" dirty="0" err="1"/>
              <a:t>открыв</a:t>
            </a:r>
            <a:r>
              <a:rPr lang="en-US" baseline="0" dirty="0"/>
              <a:t> </a:t>
            </a:r>
            <a:r>
              <a:rPr lang="en-US" baseline="0" dirty="0" err="1"/>
              <a:t>на</a:t>
            </a:r>
            <a:r>
              <a:rPr lang="en-US" baseline="0" dirty="0"/>
              <a:t> </a:t>
            </a:r>
            <a:r>
              <a:rPr lang="en-US" baseline="0" dirty="0" err="1"/>
              <a:t>все</a:t>
            </a:r>
            <a:r>
              <a:rPr lang="en-US" baseline="0" dirty="0"/>
              <a:t> 360 </a:t>
            </a:r>
            <a:r>
              <a:rPr lang="en-US" baseline="0" dirty="0" err="1"/>
              <a:t>градусов</a:t>
            </a:r>
            <a:r>
              <a:rPr lang="en-US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07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Посчитанная</a:t>
            </a:r>
            <a:r>
              <a:rPr lang="en-US" dirty="0"/>
              <a:t> </a:t>
            </a:r>
            <a:r>
              <a:rPr lang="en-US" dirty="0" err="1"/>
              <a:t>диафрагма</a:t>
            </a:r>
            <a:r>
              <a:rPr lang="en-US" dirty="0"/>
              <a:t> </a:t>
            </a:r>
            <a:r>
              <a:rPr lang="en-US" dirty="0" err="1"/>
              <a:t>была</a:t>
            </a:r>
            <a:r>
              <a:rPr lang="en-US" dirty="0"/>
              <a:t> </a:t>
            </a:r>
            <a:r>
              <a:rPr lang="en-US" dirty="0" err="1"/>
              <a:t>реализована</a:t>
            </a:r>
            <a:r>
              <a:rPr lang="en-US" dirty="0"/>
              <a:t> в </a:t>
            </a:r>
            <a:r>
              <a:rPr lang="en-US" dirty="0" err="1"/>
              <a:t>металле</a:t>
            </a:r>
            <a:r>
              <a:rPr lang="en-US" dirty="0"/>
              <a:t>. </a:t>
            </a:r>
            <a:r>
              <a:rPr lang="en-US" dirty="0" err="1"/>
              <a:t>Отсутствие</a:t>
            </a:r>
            <a:r>
              <a:rPr lang="en-US" dirty="0"/>
              <a:t> </a:t>
            </a:r>
            <a:r>
              <a:rPr lang="en-US" dirty="0" err="1"/>
              <a:t>диафрагмы</a:t>
            </a:r>
            <a:r>
              <a:rPr lang="en-US" dirty="0"/>
              <a:t> </a:t>
            </a:r>
            <a:r>
              <a:rPr lang="en-US" dirty="0" err="1"/>
              <a:t>вблизи</a:t>
            </a:r>
            <a:r>
              <a:rPr lang="en-US" dirty="0"/>
              <a:t> </a:t>
            </a:r>
            <a:r>
              <a:rPr lang="en-US" dirty="0" err="1"/>
              <a:t>центра</a:t>
            </a:r>
            <a:r>
              <a:rPr lang="en-US" dirty="0"/>
              <a:t> </a:t>
            </a:r>
            <a:r>
              <a:rPr lang="en-US" dirty="0" err="1"/>
              <a:t>вращения</a:t>
            </a:r>
            <a:r>
              <a:rPr lang="en-US" dirty="0"/>
              <a:t> </a:t>
            </a:r>
            <a:r>
              <a:rPr lang="en-US" dirty="0" err="1"/>
              <a:t>снимает</a:t>
            </a:r>
            <a:r>
              <a:rPr lang="en-US" dirty="0"/>
              <a:t> </a:t>
            </a:r>
            <a:r>
              <a:rPr lang="en-US" dirty="0" err="1"/>
              <a:t>проблемы</a:t>
            </a:r>
            <a:r>
              <a:rPr lang="en-US" dirty="0"/>
              <a:t> о </a:t>
            </a:r>
            <a:r>
              <a:rPr lang="en-US" dirty="0" err="1"/>
              <a:t>которых</a:t>
            </a:r>
            <a:r>
              <a:rPr lang="en-US" dirty="0"/>
              <a:t> я </a:t>
            </a:r>
            <a:r>
              <a:rPr lang="en-US" dirty="0" err="1"/>
              <a:t>говорил</a:t>
            </a:r>
            <a:r>
              <a:rPr lang="en-US" dirty="0"/>
              <a:t> </a:t>
            </a:r>
            <a:r>
              <a:rPr lang="en-US" dirty="0" err="1"/>
              <a:t>вначале</a:t>
            </a:r>
            <a:r>
              <a:rPr lang="en-US" dirty="0"/>
              <a:t> </a:t>
            </a:r>
            <a:r>
              <a:rPr lang="en-US" dirty="0" err="1"/>
              <a:t>выступления</a:t>
            </a:r>
            <a:r>
              <a:rPr lang="en-US" dirty="0"/>
              <a:t>. </a:t>
            </a:r>
            <a:r>
              <a:rPr lang="en-US" dirty="0" err="1"/>
              <a:t>Получается</a:t>
            </a:r>
            <a:r>
              <a:rPr lang="en-US" dirty="0"/>
              <a:t>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требования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юстировку</a:t>
            </a:r>
            <a:r>
              <a:rPr lang="en-US" dirty="0"/>
              <a:t> и </a:t>
            </a:r>
            <a:r>
              <a:rPr lang="en-US" dirty="0" err="1"/>
              <a:t>изготовления</a:t>
            </a:r>
            <a:r>
              <a:rPr lang="en-US" dirty="0"/>
              <a:t> </a:t>
            </a:r>
            <a:r>
              <a:rPr lang="en-US" dirty="0" err="1"/>
              <a:t>становятся</a:t>
            </a:r>
            <a:r>
              <a:rPr lang="en-US" dirty="0"/>
              <a:t> </a:t>
            </a:r>
            <a:r>
              <a:rPr lang="en-US" dirty="0" err="1"/>
              <a:t>менее</a:t>
            </a:r>
            <a:r>
              <a:rPr lang="en-US" dirty="0"/>
              <a:t> </a:t>
            </a:r>
            <a:r>
              <a:rPr lang="en-US" dirty="0" err="1"/>
              <a:t>строгими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71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доказательства</a:t>
            </a:r>
            <a:r>
              <a:rPr lang="en-US" dirty="0"/>
              <a:t> </a:t>
            </a:r>
            <a:r>
              <a:rPr lang="en-US" dirty="0" err="1"/>
              <a:t>своих</a:t>
            </a:r>
            <a:r>
              <a:rPr lang="en-US" dirty="0"/>
              <a:t> </a:t>
            </a:r>
            <a:r>
              <a:rPr lang="en-US" dirty="0" err="1"/>
              <a:t>слов</a:t>
            </a:r>
            <a:r>
              <a:rPr lang="en-US" dirty="0"/>
              <a:t> </a:t>
            </a:r>
            <a:r>
              <a:rPr lang="en-US" dirty="0" err="1"/>
              <a:t>приведу</a:t>
            </a:r>
            <a:r>
              <a:rPr lang="en-US" dirty="0"/>
              <a:t> </a:t>
            </a:r>
            <a:r>
              <a:rPr lang="en-US" dirty="0" err="1"/>
              <a:t>результат</a:t>
            </a:r>
            <a:r>
              <a:rPr lang="en-US" dirty="0"/>
              <a:t> </a:t>
            </a:r>
            <a:r>
              <a:rPr lang="en-US" dirty="0" err="1"/>
              <a:t>травления</a:t>
            </a:r>
            <a:r>
              <a:rPr lang="en-US" dirty="0"/>
              <a:t>.</a:t>
            </a:r>
            <a:r>
              <a:rPr lang="en-US" baseline="0" dirty="0"/>
              <a:t> НА </a:t>
            </a:r>
            <a:r>
              <a:rPr lang="en-US" baseline="0" dirty="0" err="1"/>
              <a:t>слайде</a:t>
            </a:r>
            <a:r>
              <a:rPr lang="en-US" baseline="0" dirty="0"/>
              <a:t> </a:t>
            </a:r>
            <a:r>
              <a:rPr lang="en-US" baseline="0" dirty="0" err="1"/>
              <a:t>вы</a:t>
            </a:r>
            <a:r>
              <a:rPr lang="en-US" baseline="0" dirty="0"/>
              <a:t> </a:t>
            </a:r>
            <a:r>
              <a:rPr lang="en-US" baseline="0" dirty="0" err="1"/>
              <a:t>можете</a:t>
            </a:r>
            <a:r>
              <a:rPr lang="en-US" baseline="0" dirty="0"/>
              <a:t> </a:t>
            </a:r>
            <a:r>
              <a:rPr lang="en-US" baseline="0" dirty="0" err="1"/>
              <a:t>видеть</a:t>
            </a:r>
            <a:r>
              <a:rPr lang="en-US" baseline="0" dirty="0"/>
              <a:t> </a:t>
            </a:r>
            <a:r>
              <a:rPr lang="en-US" baseline="0" dirty="0" err="1"/>
              <a:t>распределение</a:t>
            </a:r>
            <a:r>
              <a:rPr lang="en-US" baseline="0" dirty="0"/>
              <a:t> </a:t>
            </a:r>
            <a:r>
              <a:rPr lang="en-US" baseline="0" dirty="0" err="1"/>
              <a:t>глубины</a:t>
            </a:r>
            <a:r>
              <a:rPr lang="en-US" baseline="0" dirty="0"/>
              <a:t> </a:t>
            </a:r>
            <a:r>
              <a:rPr lang="en-US" baseline="0" dirty="0" err="1"/>
              <a:t>травления</a:t>
            </a:r>
            <a:r>
              <a:rPr lang="en-US" baseline="0" dirty="0"/>
              <a:t> </a:t>
            </a:r>
            <a:r>
              <a:rPr lang="en-US" baseline="0" dirty="0" err="1"/>
              <a:t>от</a:t>
            </a:r>
            <a:r>
              <a:rPr lang="en-US" baseline="0" dirty="0"/>
              <a:t> </a:t>
            </a:r>
            <a:r>
              <a:rPr lang="en-US" baseline="0" dirty="0" err="1"/>
              <a:t>радиуса</a:t>
            </a:r>
            <a:r>
              <a:rPr lang="en-US" baseline="0" dirty="0"/>
              <a:t>, в </a:t>
            </a:r>
            <a:r>
              <a:rPr lang="en-US" baseline="0" dirty="0" err="1"/>
              <a:t>центре</a:t>
            </a:r>
            <a:r>
              <a:rPr lang="en-US" baseline="0" dirty="0"/>
              <a:t> </a:t>
            </a:r>
            <a:r>
              <a:rPr lang="en-US" baseline="0" dirty="0" err="1"/>
              <a:t>вращения</a:t>
            </a:r>
            <a:r>
              <a:rPr lang="en-US" baseline="0" dirty="0"/>
              <a:t> </a:t>
            </a:r>
            <a:r>
              <a:rPr lang="en-US" baseline="0" dirty="0" err="1"/>
              <a:t>нет</a:t>
            </a:r>
            <a:r>
              <a:rPr lang="en-US" baseline="0" dirty="0"/>
              <a:t> </a:t>
            </a:r>
            <a:r>
              <a:rPr lang="en-US" baseline="0" dirty="0" err="1"/>
              <a:t>видимых</a:t>
            </a:r>
            <a:r>
              <a:rPr lang="en-US" baseline="0" dirty="0"/>
              <a:t> </a:t>
            </a:r>
            <a:r>
              <a:rPr lang="en-US" baseline="0" dirty="0" err="1"/>
              <a:t>особенностей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82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Следующей</a:t>
            </a:r>
            <a:r>
              <a:rPr lang="ru-RU" baseline="0" dirty="0"/>
              <a:t> задачей в решении которой я принимал участие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формирование на </a:t>
            </a:r>
            <a:r>
              <a:rPr lang="ru-RU" sz="1200" dirty="0"/>
              <a:t>оптической поверхности полиномов </a:t>
            </a:r>
            <a:r>
              <a:rPr lang="ru-RU" sz="1200" dirty="0" err="1"/>
              <a:t>Цернике</a:t>
            </a:r>
            <a:r>
              <a:rPr lang="ru-RU" sz="1200" dirty="0"/>
              <a:t> ионно-пучковыми методами. Для этого используется</a:t>
            </a:r>
            <a:r>
              <a:rPr lang="ru-RU" sz="1200" baseline="0" dirty="0"/>
              <a:t> такая-же масочная схема, как и в осесимметричной обработке, но при этом обрабатываемая деталь вращается с переменной скоростью.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63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Полином </a:t>
            </a:r>
            <a:r>
              <a:rPr lang="ru-RU" dirty="0" err="1"/>
              <a:t>Цернике</a:t>
            </a:r>
            <a:r>
              <a:rPr lang="ru-RU" dirty="0"/>
              <a:t> 2 </a:t>
            </a:r>
            <a:r>
              <a:rPr lang="ru-RU" dirty="0" err="1"/>
              <a:t>пеорядка</a:t>
            </a:r>
            <a:r>
              <a:rPr lang="ru-RU" dirty="0"/>
              <a:t> Вставить реальные сечения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51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077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92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24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говорили</a:t>
            </a:r>
            <a:r>
              <a:rPr lang="en-US" dirty="0"/>
              <a:t> </a:t>
            </a:r>
            <a:r>
              <a:rPr lang="en-US" dirty="0" err="1"/>
              <a:t>предыдущие</a:t>
            </a:r>
            <a:r>
              <a:rPr lang="en-US" dirty="0"/>
              <a:t> </a:t>
            </a:r>
            <a:r>
              <a:rPr lang="en-US" dirty="0" err="1"/>
              <a:t>докладчики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существуют</a:t>
            </a:r>
            <a:r>
              <a:rPr lang="en-US" baseline="0" dirty="0"/>
              <a:t> </a:t>
            </a:r>
            <a:r>
              <a:rPr lang="en-US" baseline="0" dirty="0" err="1"/>
              <a:t>различные</a:t>
            </a:r>
            <a:r>
              <a:rPr lang="en-US" baseline="0" dirty="0"/>
              <a:t> </a:t>
            </a:r>
            <a:r>
              <a:rPr lang="en-US" baseline="0" dirty="0" err="1"/>
              <a:t>задачи</a:t>
            </a:r>
            <a:r>
              <a:rPr lang="en-US" baseline="0" dirty="0"/>
              <a:t> </a:t>
            </a:r>
            <a:r>
              <a:rPr lang="en-US" baseline="0" dirty="0" err="1"/>
              <a:t>по</a:t>
            </a:r>
            <a:r>
              <a:rPr lang="en-US" baseline="0" dirty="0"/>
              <a:t> </a:t>
            </a:r>
            <a:r>
              <a:rPr lang="en-US" baseline="0" dirty="0" err="1"/>
              <a:t>созданию</a:t>
            </a:r>
            <a:r>
              <a:rPr lang="en-US" baseline="0" dirty="0"/>
              <a:t> </a:t>
            </a:r>
            <a:r>
              <a:rPr lang="en-US" baseline="0" dirty="0" err="1"/>
              <a:t>рентгенооптических</a:t>
            </a:r>
            <a:r>
              <a:rPr lang="en-US" baseline="0" dirty="0"/>
              <a:t> </a:t>
            </a:r>
            <a:r>
              <a:rPr lang="en-US" baseline="0" dirty="0" err="1"/>
              <a:t>систем</a:t>
            </a:r>
            <a:r>
              <a:rPr lang="en-US" baseline="0" dirty="0"/>
              <a:t> </a:t>
            </a:r>
            <a:r>
              <a:rPr lang="en-US" baseline="0" dirty="0" err="1"/>
              <a:t>нормального</a:t>
            </a:r>
            <a:r>
              <a:rPr lang="en-US" baseline="0" dirty="0"/>
              <a:t> </a:t>
            </a:r>
            <a:r>
              <a:rPr lang="en-US" baseline="0" dirty="0" err="1"/>
              <a:t>падения</a:t>
            </a:r>
            <a:r>
              <a:rPr lang="en-US" baseline="0" dirty="0"/>
              <a:t>. </a:t>
            </a:r>
            <a:r>
              <a:rPr lang="ru-RU" baseline="0" dirty="0"/>
              <a:t>А</a:t>
            </a:r>
            <a:r>
              <a:rPr lang="en-US" baseline="0" dirty="0" err="1"/>
              <a:t>ктуальными</a:t>
            </a:r>
            <a:r>
              <a:rPr lang="en-US" baseline="0" dirty="0"/>
              <a:t> </a:t>
            </a:r>
            <a:r>
              <a:rPr lang="en-US" baseline="0" dirty="0" err="1"/>
              <a:t>задачами</a:t>
            </a:r>
            <a:r>
              <a:rPr lang="en-US" baseline="0" dirty="0"/>
              <a:t> </a:t>
            </a:r>
            <a:r>
              <a:rPr lang="en-US" baseline="0" dirty="0" err="1"/>
              <a:t>моно</a:t>
            </a:r>
            <a:r>
              <a:rPr lang="en-US" baseline="0" dirty="0"/>
              <a:t> </a:t>
            </a:r>
            <a:r>
              <a:rPr lang="en-US" baseline="0" dirty="0" err="1"/>
              <a:t>назвать</a:t>
            </a:r>
            <a:r>
              <a:rPr lang="en-US" baseline="0" dirty="0"/>
              <a:t> </a:t>
            </a:r>
            <a:r>
              <a:rPr lang="en-US" baseline="0" dirty="0" err="1"/>
              <a:t>рентгеновскую</a:t>
            </a:r>
            <a:r>
              <a:rPr lang="en-US" baseline="0" dirty="0"/>
              <a:t> </a:t>
            </a:r>
            <a:r>
              <a:rPr lang="en-US" baseline="0" dirty="0" err="1"/>
              <a:t>литографию</a:t>
            </a:r>
            <a:r>
              <a:rPr lang="en-US" baseline="0" dirty="0"/>
              <a:t>, </a:t>
            </a:r>
            <a:r>
              <a:rPr lang="en-US" baseline="0" dirty="0" err="1"/>
              <a:t>астрономию</a:t>
            </a:r>
            <a:r>
              <a:rPr lang="en-US" baseline="0" dirty="0"/>
              <a:t>, </a:t>
            </a:r>
            <a:r>
              <a:rPr lang="en-US" baseline="0" dirty="0" err="1"/>
              <a:t>микроскопию</a:t>
            </a:r>
            <a:r>
              <a:rPr lang="en-US" baseline="0" dirty="0"/>
              <a:t>. </a:t>
            </a:r>
          </a:p>
          <a:p>
            <a:r>
              <a:rPr lang="en-US" dirty="0" err="1"/>
              <a:t>Подложки</a:t>
            </a:r>
            <a:r>
              <a:rPr lang="en-US" baseline="0" dirty="0"/>
              <a:t> </a:t>
            </a:r>
            <a:r>
              <a:rPr lang="en-US" baseline="0" dirty="0" err="1"/>
              <a:t>для</a:t>
            </a:r>
            <a:r>
              <a:rPr lang="en-US" baseline="0" dirty="0"/>
              <a:t> </a:t>
            </a:r>
            <a:r>
              <a:rPr lang="en-US" baseline="0" dirty="0" err="1"/>
              <a:t>нанесения</a:t>
            </a:r>
            <a:r>
              <a:rPr lang="en-US" baseline="0" dirty="0"/>
              <a:t> </a:t>
            </a:r>
            <a:r>
              <a:rPr lang="en-US" baseline="0" dirty="0" err="1"/>
              <a:t>многослойного</a:t>
            </a:r>
            <a:r>
              <a:rPr lang="en-US" baseline="0" dirty="0"/>
              <a:t> </a:t>
            </a:r>
            <a:r>
              <a:rPr lang="en-US" baseline="0" dirty="0" err="1"/>
              <a:t>рентгеновского</a:t>
            </a:r>
            <a:r>
              <a:rPr lang="en-US" baseline="0" dirty="0"/>
              <a:t> </a:t>
            </a:r>
            <a:r>
              <a:rPr lang="en-US" baseline="0" dirty="0" err="1"/>
              <a:t>зеркала</a:t>
            </a:r>
            <a:r>
              <a:rPr lang="en-US" baseline="0" dirty="0"/>
              <a:t> с </a:t>
            </a:r>
            <a:r>
              <a:rPr lang="en-US" baseline="0" dirty="0" err="1"/>
              <a:t>требуемой</a:t>
            </a:r>
            <a:r>
              <a:rPr lang="en-US" baseline="0" dirty="0"/>
              <a:t> </a:t>
            </a:r>
            <a:r>
              <a:rPr lang="en-US" baseline="0" dirty="0" err="1"/>
              <a:t>точностью</a:t>
            </a:r>
            <a:r>
              <a:rPr lang="en-US" baseline="0" dirty="0"/>
              <a:t> </a:t>
            </a:r>
            <a:r>
              <a:rPr lang="en-US" baseline="0" dirty="0" err="1"/>
              <a:t>может</a:t>
            </a:r>
            <a:r>
              <a:rPr lang="en-US" baseline="0" dirty="0"/>
              <a:t> </a:t>
            </a:r>
            <a:r>
              <a:rPr lang="en-US" baseline="0" dirty="0" err="1"/>
              <a:t>бть</a:t>
            </a:r>
            <a:r>
              <a:rPr lang="en-US" baseline="0" dirty="0"/>
              <a:t>  </a:t>
            </a:r>
            <a:r>
              <a:rPr lang="en-US" baseline="0" dirty="0" err="1"/>
              <a:t>изготовлено</a:t>
            </a:r>
            <a:r>
              <a:rPr lang="en-US" baseline="0" dirty="0"/>
              <a:t> </a:t>
            </a:r>
            <a:r>
              <a:rPr lang="en-US" baseline="0" dirty="0" err="1"/>
              <a:t>при</a:t>
            </a:r>
            <a:r>
              <a:rPr lang="en-US" baseline="0" dirty="0"/>
              <a:t> </a:t>
            </a:r>
            <a:r>
              <a:rPr lang="en-US" baseline="0" dirty="0" err="1"/>
              <a:t>помощи</a:t>
            </a:r>
            <a:r>
              <a:rPr lang="en-US" baseline="0" dirty="0"/>
              <a:t> </a:t>
            </a:r>
            <a:r>
              <a:rPr lang="en-US" baseline="0" dirty="0" err="1"/>
              <a:t>ионно-пучкового</a:t>
            </a:r>
            <a:r>
              <a:rPr lang="en-US" baseline="0" dirty="0"/>
              <a:t> </a:t>
            </a:r>
            <a:r>
              <a:rPr lang="en-US" baseline="0" dirty="0" err="1"/>
              <a:t>травления</a:t>
            </a:r>
            <a:r>
              <a:rPr lang="en-US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82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Ионно-пучковое</a:t>
            </a:r>
            <a:r>
              <a:rPr lang="en-US" dirty="0"/>
              <a:t> </a:t>
            </a:r>
            <a:r>
              <a:rPr lang="en-US" dirty="0" err="1"/>
              <a:t>формообразование</a:t>
            </a:r>
            <a:r>
              <a:rPr lang="en-US" dirty="0"/>
              <a:t> </a:t>
            </a:r>
            <a:r>
              <a:rPr lang="en-US" dirty="0" err="1"/>
              <a:t>можно</a:t>
            </a:r>
            <a:r>
              <a:rPr lang="en-US" dirty="0"/>
              <a:t> </a:t>
            </a:r>
            <a:r>
              <a:rPr lang="en-US" dirty="0" err="1"/>
              <a:t>условно</a:t>
            </a:r>
            <a:r>
              <a:rPr lang="en-US" dirty="0"/>
              <a:t> </a:t>
            </a:r>
            <a:r>
              <a:rPr lang="en-US" dirty="0" err="1"/>
              <a:t>разделить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два</a:t>
            </a:r>
            <a:r>
              <a:rPr lang="en-US" dirty="0"/>
              <a:t> </a:t>
            </a:r>
            <a:r>
              <a:rPr lang="en-US" dirty="0" err="1"/>
              <a:t>класса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96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39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16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Начну</a:t>
            </a:r>
            <a:r>
              <a:rPr lang="en-US" baseline="0" dirty="0"/>
              <a:t> с </a:t>
            </a:r>
            <a:r>
              <a:rPr lang="en-US" baseline="0" dirty="0" err="1"/>
              <a:t>модернизации</a:t>
            </a:r>
            <a:r>
              <a:rPr lang="en-US" baseline="0" dirty="0"/>
              <a:t> </a:t>
            </a:r>
            <a:r>
              <a:rPr lang="en-US" baseline="0" dirty="0" err="1"/>
              <a:t>осесимметричного</a:t>
            </a:r>
            <a:r>
              <a:rPr lang="en-US" baseline="0" dirty="0"/>
              <a:t> </a:t>
            </a:r>
            <a:r>
              <a:rPr lang="en-US" baseline="0" dirty="0" err="1"/>
              <a:t>ионного</a:t>
            </a:r>
            <a:r>
              <a:rPr lang="en-US" baseline="0" dirty="0"/>
              <a:t> </a:t>
            </a:r>
            <a:r>
              <a:rPr lang="en-US" baseline="0" dirty="0" err="1"/>
              <a:t>травления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На</a:t>
            </a:r>
            <a:r>
              <a:rPr lang="en-US" baseline="0" dirty="0"/>
              <a:t> </a:t>
            </a:r>
            <a:r>
              <a:rPr lang="en-US" baseline="0" dirty="0" err="1"/>
              <a:t>слайде</a:t>
            </a:r>
            <a:r>
              <a:rPr lang="en-US" baseline="0" dirty="0"/>
              <a:t> </a:t>
            </a:r>
            <a:r>
              <a:rPr lang="en-US" baseline="0" dirty="0" err="1"/>
              <a:t>вы</a:t>
            </a:r>
            <a:r>
              <a:rPr lang="en-US" baseline="0" dirty="0"/>
              <a:t> </a:t>
            </a:r>
            <a:r>
              <a:rPr lang="en-US" baseline="0" dirty="0" err="1"/>
              <a:t>моете</a:t>
            </a:r>
            <a:r>
              <a:rPr lang="en-US" baseline="0" dirty="0"/>
              <a:t> </a:t>
            </a:r>
            <a:r>
              <a:rPr lang="en-US" baseline="0" dirty="0" err="1"/>
              <a:t>видеть</a:t>
            </a:r>
            <a:r>
              <a:rPr lang="en-US" baseline="0" dirty="0"/>
              <a:t> </a:t>
            </a:r>
            <a:r>
              <a:rPr lang="en-US" baseline="0" dirty="0" err="1"/>
              <a:t>схему</a:t>
            </a:r>
            <a:r>
              <a:rPr lang="en-US" baseline="0" dirty="0"/>
              <a:t> </a:t>
            </a:r>
            <a:r>
              <a:rPr lang="en-US" baseline="0" dirty="0" err="1"/>
              <a:t>данного</a:t>
            </a:r>
            <a:r>
              <a:rPr lang="en-US" baseline="0" dirty="0"/>
              <a:t> </a:t>
            </a:r>
            <a:r>
              <a:rPr lang="en-US" baseline="0" dirty="0" err="1"/>
              <a:t>процесса</a:t>
            </a:r>
            <a:r>
              <a:rPr lang="en-US" baseline="0" dirty="0"/>
              <a:t>. </a:t>
            </a:r>
            <a:r>
              <a:rPr lang="en-US" baseline="0" dirty="0" err="1"/>
              <a:t>Ионный</a:t>
            </a:r>
            <a:r>
              <a:rPr lang="en-US" baseline="0" dirty="0"/>
              <a:t> </a:t>
            </a:r>
            <a:r>
              <a:rPr lang="en-US" baseline="0" dirty="0" err="1"/>
              <a:t>источник</a:t>
            </a:r>
            <a:r>
              <a:rPr lang="en-US" baseline="0" dirty="0"/>
              <a:t> </a:t>
            </a:r>
            <a:r>
              <a:rPr lang="en-US" baseline="0" dirty="0" err="1"/>
              <a:t>формирует</a:t>
            </a:r>
            <a:r>
              <a:rPr lang="en-US" baseline="0" dirty="0"/>
              <a:t> </a:t>
            </a:r>
            <a:r>
              <a:rPr lang="en-US" baseline="0" dirty="0" err="1"/>
              <a:t>большой</a:t>
            </a:r>
            <a:r>
              <a:rPr lang="en-US" baseline="0" dirty="0"/>
              <a:t> </a:t>
            </a:r>
            <a:r>
              <a:rPr lang="en-US" baseline="0" dirty="0" err="1"/>
              <a:t>параллельный</a:t>
            </a:r>
            <a:r>
              <a:rPr lang="en-US" baseline="0" dirty="0"/>
              <a:t> </a:t>
            </a:r>
            <a:r>
              <a:rPr lang="en-US" baseline="0" dirty="0" err="1"/>
              <a:t>пучок</a:t>
            </a:r>
            <a:r>
              <a:rPr lang="en-US" baseline="0" dirty="0"/>
              <a:t> </a:t>
            </a:r>
            <a:r>
              <a:rPr lang="en-US" baseline="0" dirty="0" err="1"/>
              <a:t>ионов</a:t>
            </a:r>
            <a:r>
              <a:rPr lang="en-US" baseline="0" dirty="0"/>
              <a:t>, </a:t>
            </a:r>
            <a:r>
              <a:rPr lang="en-US" baseline="0" dirty="0" err="1"/>
              <a:t>направленый</a:t>
            </a:r>
            <a:r>
              <a:rPr lang="en-US" baseline="0" dirty="0"/>
              <a:t> </a:t>
            </a:r>
            <a:r>
              <a:rPr lang="en-US" baseline="0" dirty="0" err="1"/>
              <a:t>на</a:t>
            </a:r>
            <a:r>
              <a:rPr lang="en-US" baseline="0" dirty="0"/>
              <a:t> </a:t>
            </a:r>
            <a:r>
              <a:rPr lang="en-US" baseline="0" dirty="0" err="1"/>
              <a:t>обрабатываемую</a:t>
            </a:r>
            <a:r>
              <a:rPr lang="en-US" baseline="0" dirty="0"/>
              <a:t> </a:t>
            </a:r>
            <a:r>
              <a:rPr lang="en-US" baseline="0" dirty="0" err="1"/>
              <a:t>деталь</a:t>
            </a:r>
            <a:r>
              <a:rPr lang="en-US" baseline="0" dirty="0"/>
              <a:t>. </a:t>
            </a:r>
            <a:r>
              <a:rPr lang="ru-RU" baseline="0" dirty="0"/>
              <a:t>П</a:t>
            </a:r>
            <a:r>
              <a:rPr lang="en-US" baseline="0" dirty="0" err="1"/>
              <a:t>учок</a:t>
            </a:r>
            <a:r>
              <a:rPr lang="en-US" baseline="0" dirty="0"/>
              <a:t> </a:t>
            </a:r>
            <a:r>
              <a:rPr lang="en-US" baseline="0" dirty="0" err="1"/>
              <a:t>проходит</a:t>
            </a:r>
            <a:r>
              <a:rPr lang="en-US" baseline="0" dirty="0"/>
              <a:t> </a:t>
            </a:r>
            <a:r>
              <a:rPr lang="en-US" baseline="0" dirty="0" err="1"/>
              <a:t>через</a:t>
            </a:r>
            <a:r>
              <a:rPr lang="en-US" baseline="0" dirty="0"/>
              <a:t>  </a:t>
            </a:r>
            <a:r>
              <a:rPr lang="en-US" baseline="0" dirty="0" err="1"/>
              <a:t>диарагму</a:t>
            </a:r>
            <a:r>
              <a:rPr lang="en-US" baseline="0" dirty="0"/>
              <a:t> и </a:t>
            </a:r>
            <a:r>
              <a:rPr lang="en-US" baseline="0" dirty="0" err="1"/>
              <a:t>из</a:t>
            </a:r>
            <a:r>
              <a:rPr lang="en-US" baseline="0" dirty="0"/>
              <a:t> </a:t>
            </a:r>
            <a:r>
              <a:rPr lang="en-US" baseline="0" dirty="0" err="1"/>
              <a:t>него</a:t>
            </a:r>
            <a:r>
              <a:rPr lang="en-US" baseline="0" dirty="0"/>
              <a:t> </a:t>
            </a:r>
            <a:r>
              <a:rPr lang="en-US" baseline="0" dirty="0" err="1"/>
              <a:t>вырезается</a:t>
            </a:r>
            <a:r>
              <a:rPr lang="en-US" baseline="0" dirty="0"/>
              <a:t> </a:t>
            </a:r>
            <a:r>
              <a:rPr lang="en-US" baseline="0" dirty="0" err="1"/>
              <a:t>некоторая</a:t>
            </a:r>
            <a:r>
              <a:rPr lang="en-US" baseline="0" dirty="0"/>
              <a:t> </a:t>
            </a:r>
            <a:r>
              <a:rPr lang="en-US" baseline="0" dirty="0" err="1"/>
              <a:t>часть</a:t>
            </a:r>
            <a:r>
              <a:rPr lang="en-US" baseline="0" dirty="0"/>
              <a:t>. </a:t>
            </a:r>
            <a:r>
              <a:rPr lang="en-US" baseline="0" dirty="0" err="1"/>
              <a:t>За</a:t>
            </a:r>
            <a:r>
              <a:rPr lang="en-US" baseline="0" dirty="0"/>
              <a:t> </a:t>
            </a:r>
            <a:r>
              <a:rPr lang="en-US" baseline="0" dirty="0" err="1"/>
              <a:t>диафрагмой</a:t>
            </a:r>
            <a:r>
              <a:rPr lang="en-US" baseline="0" dirty="0"/>
              <a:t> </a:t>
            </a:r>
            <a:r>
              <a:rPr lang="en-US" baseline="0" dirty="0" err="1"/>
              <a:t>вращается</a:t>
            </a:r>
            <a:r>
              <a:rPr lang="en-US" baseline="0" dirty="0"/>
              <a:t> </a:t>
            </a:r>
            <a:r>
              <a:rPr lang="en-US" baseline="0" dirty="0" err="1"/>
              <a:t>обрабатываемая</a:t>
            </a:r>
            <a:r>
              <a:rPr lang="en-US" baseline="0" dirty="0"/>
              <a:t> </a:t>
            </a:r>
            <a:r>
              <a:rPr lang="en-US" baseline="0" dirty="0" err="1"/>
              <a:t>деталь</a:t>
            </a:r>
            <a:r>
              <a:rPr lang="en-US" baseline="0" dirty="0"/>
              <a:t>. </a:t>
            </a:r>
            <a:r>
              <a:rPr lang="ru-RU" baseline="0" dirty="0"/>
              <a:t>Ф</a:t>
            </a:r>
            <a:r>
              <a:rPr lang="en-US" baseline="0" dirty="0" err="1"/>
              <a:t>ормирующийся</a:t>
            </a:r>
            <a:r>
              <a:rPr lang="en-US" baseline="0" dirty="0"/>
              <a:t> </a:t>
            </a:r>
            <a:r>
              <a:rPr lang="en-US" baseline="0" dirty="0" err="1"/>
              <a:t>при</a:t>
            </a:r>
            <a:r>
              <a:rPr lang="en-US" baseline="0" dirty="0"/>
              <a:t> </a:t>
            </a:r>
            <a:r>
              <a:rPr lang="en-US" baseline="0" dirty="0" err="1"/>
              <a:t>обработке</a:t>
            </a:r>
            <a:r>
              <a:rPr lang="en-US" baseline="0" dirty="0"/>
              <a:t> </a:t>
            </a:r>
            <a:r>
              <a:rPr lang="en-US" baseline="0" dirty="0" err="1"/>
              <a:t>рельеф</a:t>
            </a:r>
            <a:r>
              <a:rPr lang="en-US" baseline="0" dirty="0"/>
              <a:t> </a:t>
            </a:r>
            <a:r>
              <a:rPr lang="en-US" baseline="0" dirty="0" err="1"/>
              <a:t>зависит</a:t>
            </a:r>
            <a:r>
              <a:rPr lang="en-US" baseline="0" dirty="0"/>
              <a:t> </a:t>
            </a:r>
            <a:r>
              <a:rPr lang="en-US" baseline="0" dirty="0" err="1"/>
              <a:t>от</a:t>
            </a:r>
            <a:r>
              <a:rPr lang="en-US" baseline="0" dirty="0"/>
              <a:t> </a:t>
            </a:r>
            <a:r>
              <a:rPr lang="en-US" baseline="0" dirty="0" err="1"/>
              <a:t>диафрагмы</a:t>
            </a:r>
            <a:r>
              <a:rPr lang="en-US" baseline="0" dirty="0"/>
              <a:t>.  </a:t>
            </a:r>
            <a:r>
              <a:rPr lang="en-US" baseline="0" dirty="0" err="1"/>
              <a:t>Справа</a:t>
            </a:r>
            <a:r>
              <a:rPr lang="en-US" baseline="0" dirty="0"/>
              <a:t> </a:t>
            </a:r>
            <a:r>
              <a:rPr lang="en-US" baseline="0" dirty="0" err="1"/>
              <a:t>вы</a:t>
            </a:r>
            <a:r>
              <a:rPr lang="en-US" baseline="0" dirty="0"/>
              <a:t> </a:t>
            </a:r>
            <a:r>
              <a:rPr lang="en-US" baseline="0" dirty="0" err="1"/>
              <a:t>можете</a:t>
            </a:r>
            <a:r>
              <a:rPr lang="en-US" baseline="0" dirty="0"/>
              <a:t> </a:t>
            </a:r>
            <a:r>
              <a:rPr lang="en-US" baseline="0" dirty="0" err="1"/>
              <a:t>видеть</a:t>
            </a:r>
            <a:r>
              <a:rPr lang="en-US" baseline="0" dirty="0"/>
              <a:t> </a:t>
            </a:r>
            <a:r>
              <a:rPr lang="en-US" baseline="0" dirty="0" err="1"/>
              <a:t>пример</a:t>
            </a:r>
            <a:r>
              <a:rPr lang="en-US" baseline="0" dirty="0"/>
              <a:t> </a:t>
            </a:r>
            <a:r>
              <a:rPr lang="en-US" baseline="0" dirty="0" err="1"/>
              <a:t>диафрагмы</a:t>
            </a:r>
            <a:r>
              <a:rPr lang="en-US" baseline="0" dirty="0"/>
              <a:t>, </a:t>
            </a:r>
            <a:r>
              <a:rPr lang="en-US" baseline="0" dirty="0" err="1"/>
              <a:t>рассчитанной</a:t>
            </a:r>
            <a:r>
              <a:rPr lang="en-US" baseline="0" dirty="0"/>
              <a:t> </a:t>
            </a:r>
            <a:r>
              <a:rPr lang="en-US" baseline="0" dirty="0" err="1"/>
              <a:t>для</a:t>
            </a:r>
            <a:r>
              <a:rPr lang="en-US" baseline="0" dirty="0"/>
              <a:t> </a:t>
            </a:r>
            <a:r>
              <a:rPr lang="en-US" baseline="0" dirty="0" err="1"/>
              <a:t>равномрного</a:t>
            </a:r>
            <a:r>
              <a:rPr lang="en-US" baseline="0" dirty="0"/>
              <a:t> </a:t>
            </a:r>
            <a:r>
              <a:rPr lang="en-US" baseline="0" dirty="0" err="1"/>
              <a:t>съёма</a:t>
            </a:r>
            <a:r>
              <a:rPr lang="en-US" baseline="0" dirty="0"/>
              <a:t> </a:t>
            </a:r>
            <a:r>
              <a:rPr lang="en-US" baseline="0" dirty="0" err="1"/>
              <a:t>материала</a:t>
            </a:r>
            <a:r>
              <a:rPr lang="en-US" baseline="0" dirty="0"/>
              <a:t> с </a:t>
            </a:r>
            <a:r>
              <a:rPr lang="en-US" baseline="0" dirty="0" err="1"/>
              <a:t>поверхности</a:t>
            </a:r>
            <a:r>
              <a:rPr lang="en-US" baseline="0" dirty="0"/>
              <a:t>. </a:t>
            </a:r>
            <a:r>
              <a:rPr lang="en-US" baseline="0" dirty="0" err="1"/>
              <a:t>На</a:t>
            </a:r>
            <a:r>
              <a:rPr lang="en-US" baseline="0" dirty="0"/>
              <a:t> </a:t>
            </a:r>
            <a:r>
              <a:rPr lang="en-US" baseline="0" dirty="0" err="1"/>
              <a:t>рисунке</a:t>
            </a:r>
            <a:r>
              <a:rPr lang="en-US" baseline="0" dirty="0"/>
              <a:t> </a:t>
            </a:r>
            <a:r>
              <a:rPr lang="en-US" baseline="0" dirty="0" err="1"/>
              <a:t>отмечена</a:t>
            </a:r>
            <a:r>
              <a:rPr lang="en-US" baseline="0" dirty="0"/>
              <a:t> </a:t>
            </a:r>
            <a:r>
              <a:rPr lang="en-US" baseline="0" dirty="0" err="1"/>
              <a:t>точка</a:t>
            </a:r>
            <a:r>
              <a:rPr lang="en-US" baseline="0" dirty="0"/>
              <a:t>, </a:t>
            </a:r>
            <a:r>
              <a:rPr lang="en-US" baseline="0" dirty="0" err="1"/>
              <a:t>за</a:t>
            </a:r>
            <a:r>
              <a:rPr lang="en-US" baseline="0" dirty="0"/>
              <a:t> </a:t>
            </a:r>
            <a:r>
              <a:rPr lang="en-US" baseline="0" dirty="0" err="1"/>
              <a:t>которой</a:t>
            </a:r>
            <a:r>
              <a:rPr lang="en-US" baseline="0" dirty="0"/>
              <a:t> </a:t>
            </a:r>
            <a:r>
              <a:rPr lang="en-US" baseline="0" dirty="0" err="1"/>
              <a:t>при</a:t>
            </a:r>
            <a:r>
              <a:rPr lang="en-US" baseline="0" dirty="0"/>
              <a:t> </a:t>
            </a:r>
            <a:r>
              <a:rPr lang="en-US" baseline="0" dirty="0" err="1"/>
              <a:t>обработке</a:t>
            </a:r>
            <a:r>
              <a:rPr lang="en-US" baseline="0" dirty="0"/>
              <a:t> </a:t>
            </a:r>
            <a:r>
              <a:rPr lang="en-US" baseline="0" dirty="0" err="1"/>
              <a:t>располагается</a:t>
            </a:r>
            <a:r>
              <a:rPr lang="en-US" baseline="0" dirty="0"/>
              <a:t> </a:t>
            </a:r>
            <a:r>
              <a:rPr lang="en-US" baseline="0" dirty="0" err="1"/>
              <a:t>ось</a:t>
            </a:r>
            <a:r>
              <a:rPr lang="en-US" baseline="0" dirty="0"/>
              <a:t> </a:t>
            </a:r>
            <a:r>
              <a:rPr lang="en-US" baseline="0" dirty="0" err="1"/>
              <a:t>вращения</a:t>
            </a:r>
            <a:r>
              <a:rPr lang="en-US" baseline="0" dirty="0"/>
              <a:t> </a:t>
            </a:r>
            <a:r>
              <a:rPr lang="en-US" baseline="0" dirty="0" err="1"/>
              <a:t>детали</a:t>
            </a:r>
            <a:r>
              <a:rPr lang="en-US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04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Всё</a:t>
            </a:r>
            <a:r>
              <a:rPr lang="en-US" dirty="0"/>
              <a:t> </a:t>
            </a:r>
            <a:r>
              <a:rPr lang="en-US" dirty="0" err="1"/>
              <a:t>хорошо</a:t>
            </a:r>
            <a:r>
              <a:rPr lang="en-US" dirty="0"/>
              <a:t> в </a:t>
            </a:r>
            <a:r>
              <a:rPr lang="en-US" dirty="0" err="1"/>
              <a:t>этом</a:t>
            </a:r>
            <a:r>
              <a:rPr lang="en-US" dirty="0"/>
              <a:t> </a:t>
            </a:r>
            <a:r>
              <a:rPr lang="en-US" dirty="0" err="1"/>
              <a:t>методе</a:t>
            </a:r>
            <a:r>
              <a:rPr lang="en-US" dirty="0"/>
              <a:t> </a:t>
            </a:r>
            <a:r>
              <a:rPr lang="en-US" dirty="0" err="1"/>
              <a:t>кроме</a:t>
            </a:r>
            <a:r>
              <a:rPr lang="en-US" dirty="0"/>
              <a:t> </a:t>
            </a:r>
            <a:r>
              <a:rPr lang="en-US" dirty="0" err="1"/>
              <a:t>области</a:t>
            </a:r>
            <a:r>
              <a:rPr lang="en-US" dirty="0"/>
              <a:t> </a:t>
            </a:r>
            <a:r>
              <a:rPr lang="en-US" dirty="0" err="1"/>
              <a:t>лежащей</a:t>
            </a:r>
            <a:r>
              <a:rPr lang="en-US" dirty="0"/>
              <a:t> </a:t>
            </a:r>
            <a:r>
              <a:rPr lang="en-US" dirty="0" err="1"/>
              <a:t>около</a:t>
            </a:r>
            <a:r>
              <a:rPr lang="en-US" dirty="0"/>
              <a:t> </a:t>
            </a:r>
            <a:r>
              <a:rPr lang="en-US" dirty="0" err="1"/>
              <a:t>центра</a:t>
            </a:r>
            <a:r>
              <a:rPr lang="en-US" dirty="0"/>
              <a:t> </a:t>
            </a:r>
            <a:r>
              <a:rPr lang="en-US" dirty="0" err="1"/>
              <a:t>вращения</a:t>
            </a:r>
            <a:r>
              <a:rPr lang="en-US" dirty="0"/>
              <a:t>. </a:t>
            </a:r>
            <a:r>
              <a:rPr lang="en-US" dirty="0" err="1"/>
              <a:t>Малые</a:t>
            </a:r>
            <a:r>
              <a:rPr lang="en-US" dirty="0"/>
              <a:t> </a:t>
            </a:r>
            <a:r>
              <a:rPr lang="en-US" dirty="0" err="1"/>
              <a:t>неточности</a:t>
            </a:r>
            <a:r>
              <a:rPr lang="en-US" dirty="0"/>
              <a:t> в </a:t>
            </a:r>
            <a:r>
              <a:rPr lang="en-US" dirty="0" err="1"/>
              <a:t>юстировке</a:t>
            </a:r>
            <a:r>
              <a:rPr lang="en-US" baseline="0" dirty="0"/>
              <a:t> </a:t>
            </a:r>
            <a:r>
              <a:rPr lang="en-US" baseline="0" dirty="0" err="1"/>
              <a:t>или</a:t>
            </a:r>
            <a:r>
              <a:rPr lang="en-US" baseline="0" dirty="0"/>
              <a:t> </a:t>
            </a:r>
            <a:r>
              <a:rPr lang="en-US" baseline="0" dirty="0" err="1"/>
              <a:t>изготовлении</a:t>
            </a:r>
            <a:r>
              <a:rPr lang="en-US" baseline="0" dirty="0"/>
              <a:t> </a:t>
            </a:r>
            <a:r>
              <a:rPr lang="en-US" baseline="0" dirty="0" err="1"/>
              <a:t>приводят</a:t>
            </a:r>
            <a:r>
              <a:rPr lang="en-US" baseline="0" dirty="0"/>
              <a:t> к </a:t>
            </a:r>
            <a:r>
              <a:rPr lang="en-US" baseline="0" dirty="0" err="1"/>
              <a:t>тому</a:t>
            </a:r>
            <a:r>
              <a:rPr lang="en-US" baseline="0" dirty="0"/>
              <a:t> </a:t>
            </a:r>
            <a:r>
              <a:rPr lang="en-US" baseline="0" dirty="0" err="1"/>
              <a:t>что</a:t>
            </a:r>
            <a:r>
              <a:rPr lang="en-US" baseline="0" dirty="0"/>
              <a:t> </a:t>
            </a:r>
            <a:r>
              <a:rPr lang="en-US" baseline="0" dirty="0" err="1"/>
              <a:t>либо</a:t>
            </a:r>
            <a:r>
              <a:rPr lang="en-US" baseline="0" dirty="0"/>
              <a:t> </a:t>
            </a:r>
            <a:r>
              <a:rPr lang="en-US" baseline="0" dirty="0" err="1"/>
              <a:t>эта</a:t>
            </a:r>
            <a:r>
              <a:rPr lang="en-US" baseline="0" dirty="0"/>
              <a:t> </a:t>
            </a:r>
            <a:r>
              <a:rPr lang="en-US" baseline="0" dirty="0" err="1"/>
              <a:t>область</a:t>
            </a:r>
            <a:r>
              <a:rPr lang="en-US" baseline="0" dirty="0"/>
              <a:t> </a:t>
            </a:r>
            <a:r>
              <a:rPr lang="en-US" baseline="0" dirty="0" err="1"/>
              <a:t>всегда</a:t>
            </a:r>
            <a:r>
              <a:rPr lang="en-US" baseline="0" dirty="0"/>
              <a:t> </a:t>
            </a:r>
            <a:r>
              <a:rPr lang="en-US" baseline="0" dirty="0" err="1"/>
              <a:t>открыта</a:t>
            </a:r>
            <a:r>
              <a:rPr lang="en-US" baseline="0" dirty="0"/>
              <a:t> и </a:t>
            </a:r>
            <a:r>
              <a:rPr lang="en-US" baseline="0" dirty="0" err="1"/>
              <a:t>там</a:t>
            </a:r>
            <a:r>
              <a:rPr lang="en-US" baseline="0" dirty="0"/>
              <a:t> </a:t>
            </a:r>
            <a:r>
              <a:rPr lang="en-US" baseline="0" dirty="0" err="1"/>
              <a:t>происходит</a:t>
            </a:r>
            <a:r>
              <a:rPr lang="en-US" baseline="0" dirty="0"/>
              <a:t> </a:t>
            </a:r>
            <a:r>
              <a:rPr lang="en-US" baseline="0" dirty="0" err="1"/>
              <a:t>глубокое</a:t>
            </a:r>
            <a:r>
              <a:rPr lang="en-US" baseline="0" dirty="0"/>
              <a:t> </a:t>
            </a:r>
            <a:r>
              <a:rPr lang="en-US" baseline="0" dirty="0" err="1"/>
              <a:t>травление</a:t>
            </a:r>
            <a:r>
              <a:rPr lang="en-US" baseline="0" dirty="0"/>
              <a:t>, </a:t>
            </a:r>
            <a:r>
              <a:rPr lang="en-US" baseline="0" dirty="0" err="1"/>
              <a:t>либо</a:t>
            </a:r>
            <a:r>
              <a:rPr lang="en-US" baseline="0" dirty="0"/>
              <a:t> </a:t>
            </a:r>
            <a:r>
              <a:rPr lang="en-US" baseline="0" dirty="0" err="1"/>
              <a:t>она</a:t>
            </a:r>
            <a:r>
              <a:rPr lang="en-US" baseline="0" dirty="0"/>
              <a:t> </a:t>
            </a:r>
            <a:r>
              <a:rPr lang="en-US" baseline="0" dirty="0" err="1"/>
              <a:t>всегда</a:t>
            </a:r>
            <a:r>
              <a:rPr lang="en-US" baseline="0" dirty="0"/>
              <a:t> </a:t>
            </a:r>
            <a:r>
              <a:rPr lang="en-US" baseline="0" dirty="0" err="1"/>
              <a:t>закрыта</a:t>
            </a:r>
            <a:r>
              <a:rPr lang="en-US" baseline="0" dirty="0"/>
              <a:t> и </a:t>
            </a:r>
            <a:r>
              <a:rPr lang="en-US" baseline="0" dirty="0" err="1"/>
              <a:t>глубина</a:t>
            </a:r>
            <a:r>
              <a:rPr lang="en-US" baseline="0" dirty="0"/>
              <a:t> </a:t>
            </a:r>
            <a:r>
              <a:rPr lang="en-US" baseline="0" dirty="0" err="1"/>
              <a:t>травления</a:t>
            </a:r>
            <a:r>
              <a:rPr lang="en-US" baseline="0" dirty="0"/>
              <a:t> </a:t>
            </a:r>
            <a:r>
              <a:rPr lang="en-US" baseline="0" dirty="0" err="1"/>
              <a:t>стремится</a:t>
            </a:r>
            <a:r>
              <a:rPr lang="en-US" baseline="0" dirty="0"/>
              <a:t> к </a:t>
            </a:r>
            <a:r>
              <a:rPr lang="en-US" baseline="0" dirty="0" err="1"/>
              <a:t>нулю</a:t>
            </a:r>
            <a:r>
              <a:rPr lang="en-US" baseline="0" dirty="0"/>
              <a:t>, </a:t>
            </a:r>
            <a:r>
              <a:rPr lang="en-US" baseline="0" dirty="0" err="1"/>
              <a:t>На</a:t>
            </a:r>
            <a:r>
              <a:rPr lang="en-US" baseline="0" dirty="0"/>
              <a:t> </a:t>
            </a:r>
            <a:r>
              <a:rPr lang="en-US" baseline="0" dirty="0" err="1"/>
              <a:t>слайде</a:t>
            </a:r>
            <a:r>
              <a:rPr lang="en-US" baseline="0" dirty="0"/>
              <a:t> </a:t>
            </a:r>
            <a:r>
              <a:rPr lang="en-US" baseline="0" dirty="0" err="1"/>
              <a:t>вы</a:t>
            </a:r>
            <a:r>
              <a:rPr lang="en-US" baseline="0" dirty="0"/>
              <a:t> </a:t>
            </a:r>
            <a:r>
              <a:rPr lang="en-US" baseline="0" dirty="0" err="1"/>
              <a:t>можете</a:t>
            </a:r>
            <a:r>
              <a:rPr lang="en-US" baseline="0" dirty="0"/>
              <a:t> </a:t>
            </a:r>
            <a:r>
              <a:rPr lang="en-US" baseline="0" dirty="0" err="1"/>
              <a:t>видеть</a:t>
            </a:r>
            <a:r>
              <a:rPr lang="en-US" baseline="0" dirty="0"/>
              <a:t> </a:t>
            </a:r>
            <a:r>
              <a:rPr lang="en-US" baseline="0" dirty="0" err="1"/>
              <a:t>изменения</a:t>
            </a:r>
            <a:r>
              <a:rPr lang="en-US" baseline="0" dirty="0"/>
              <a:t> </a:t>
            </a:r>
            <a:r>
              <a:rPr lang="en-US" baseline="0" dirty="0" err="1"/>
              <a:t>профля</a:t>
            </a:r>
            <a:r>
              <a:rPr lang="en-US" baseline="0" dirty="0"/>
              <a:t> </a:t>
            </a:r>
            <a:r>
              <a:rPr lang="en-US" baseline="0" dirty="0" err="1"/>
              <a:t>травления</a:t>
            </a:r>
            <a:r>
              <a:rPr lang="en-US" baseline="0" dirty="0"/>
              <a:t> </a:t>
            </a:r>
            <a:r>
              <a:rPr lang="en-US" baseline="0" dirty="0" err="1"/>
              <a:t>при</a:t>
            </a:r>
            <a:r>
              <a:rPr lang="en-US" baseline="0" dirty="0"/>
              <a:t> </a:t>
            </a:r>
            <a:r>
              <a:rPr lang="en-US" baseline="0" dirty="0" err="1"/>
              <a:t>коррекции</a:t>
            </a:r>
            <a:r>
              <a:rPr lang="en-US" baseline="0" dirty="0"/>
              <a:t> </a:t>
            </a:r>
            <a:r>
              <a:rPr lang="en-US" baseline="0" dirty="0" err="1"/>
              <a:t>маски</a:t>
            </a:r>
            <a:r>
              <a:rPr lang="en-US" baseline="0" dirty="0"/>
              <a:t>. </a:t>
            </a:r>
            <a:r>
              <a:rPr lang="en-US" baseline="0" dirty="0" err="1"/>
              <a:t>Можно</a:t>
            </a:r>
            <a:r>
              <a:rPr lang="en-US" baseline="0" dirty="0"/>
              <a:t> </a:t>
            </a:r>
            <a:r>
              <a:rPr lang="en-US" baseline="0" dirty="0" err="1"/>
              <a:t>видеть</a:t>
            </a:r>
            <a:r>
              <a:rPr lang="en-US" baseline="0" dirty="0"/>
              <a:t> </a:t>
            </a:r>
            <a:r>
              <a:rPr lang="en-US" baseline="0" dirty="0" err="1"/>
              <a:t>большой</a:t>
            </a:r>
            <a:r>
              <a:rPr lang="en-US" baseline="0" dirty="0"/>
              <a:t> </a:t>
            </a:r>
            <a:r>
              <a:rPr lang="en-US" baseline="0" dirty="0" err="1"/>
              <a:t>пик</a:t>
            </a:r>
            <a:r>
              <a:rPr lang="en-US" baseline="0" dirty="0"/>
              <a:t> в </a:t>
            </a:r>
            <a:r>
              <a:rPr lang="en-US" baseline="0" dirty="0" err="1"/>
              <a:t>области</a:t>
            </a:r>
            <a:r>
              <a:rPr lang="en-US" baseline="0" dirty="0"/>
              <a:t> </a:t>
            </a:r>
            <a:r>
              <a:rPr lang="en-US" baseline="0" dirty="0" err="1"/>
              <a:t>оси</a:t>
            </a:r>
            <a:r>
              <a:rPr lang="en-US" baseline="0" dirty="0"/>
              <a:t> </a:t>
            </a:r>
            <a:r>
              <a:rPr lang="en-US" baseline="0" dirty="0" err="1"/>
              <a:t>вращения</a:t>
            </a:r>
            <a:r>
              <a:rPr lang="en-US" baseline="0" dirty="0"/>
              <a:t> </a:t>
            </a:r>
            <a:r>
              <a:rPr lang="en-US" baseline="0" dirty="0" err="1"/>
              <a:t>который</a:t>
            </a:r>
            <a:r>
              <a:rPr lang="en-US" baseline="0" dirty="0"/>
              <a:t> в </a:t>
            </a:r>
            <a:r>
              <a:rPr lang="en-US" baseline="0" dirty="0" err="1"/>
              <a:t>разы</a:t>
            </a:r>
            <a:r>
              <a:rPr lang="en-US" baseline="0" dirty="0"/>
              <a:t> </a:t>
            </a:r>
            <a:r>
              <a:rPr lang="en-US" baseline="0" dirty="0" err="1"/>
              <a:t>привышает</a:t>
            </a:r>
            <a:r>
              <a:rPr lang="en-US" baseline="0" dirty="0"/>
              <a:t> </a:t>
            </a:r>
            <a:r>
              <a:rPr lang="en-US" baseline="0" dirty="0" err="1"/>
              <a:t>глубину</a:t>
            </a:r>
            <a:r>
              <a:rPr lang="en-US" baseline="0" dirty="0"/>
              <a:t> </a:t>
            </a:r>
            <a:r>
              <a:rPr lang="en-US" baseline="0" dirty="0" err="1"/>
              <a:t>травления</a:t>
            </a:r>
            <a:r>
              <a:rPr lang="en-US" baseline="0" dirty="0"/>
              <a:t> </a:t>
            </a:r>
            <a:r>
              <a:rPr lang="en-US" baseline="0" dirty="0" err="1"/>
              <a:t>на</a:t>
            </a:r>
            <a:r>
              <a:rPr lang="en-US" baseline="0" dirty="0"/>
              <a:t> </a:t>
            </a:r>
            <a:r>
              <a:rPr lang="en-US" baseline="0" dirty="0" err="1"/>
              <a:t>остальной</a:t>
            </a:r>
            <a:r>
              <a:rPr lang="en-US" baseline="0" dirty="0"/>
              <a:t> </a:t>
            </a:r>
            <a:r>
              <a:rPr lang="en-US" baseline="0" dirty="0" err="1"/>
              <a:t>детали</a:t>
            </a:r>
            <a:r>
              <a:rPr lang="en-US" baseline="0" dirty="0"/>
              <a:t>. </a:t>
            </a:r>
            <a:r>
              <a:rPr lang="en-US" baseline="0" dirty="0" err="1"/>
              <a:t>Надеюсь</a:t>
            </a:r>
            <a:r>
              <a:rPr lang="en-US" baseline="0" dirty="0"/>
              <a:t> </a:t>
            </a:r>
            <a:r>
              <a:rPr lang="en-US" baseline="0" dirty="0" err="1"/>
              <a:t>мне</a:t>
            </a:r>
            <a:r>
              <a:rPr lang="en-US" baseline="0" dirty="0"/>
              <a:t> </a:t>
            </a:r>
            <a:r>
              <a:rPr lang="en-US" baseline="0" dirty="0" err="1"/>
              <a:t>удалось</a:t>
            </a:r>
            <a:r>
              <a:rPr lang="en-US" baseline="0" dirty="0"/>
              <a:t> </a:t>
            </a:r>
            <a:r>
              <a:rPr lang="en-US" baseline="0" dirty="0" err="1"/>
              <a:t>объяснить</a:t>
            </a:r>
            <a:r>
              <a:rPr lang="en-US" baseline="0" dirty="0"/>
              <a:t>, </a:t>
            </a:r>
            <a:r>
              <a:rPr lang="en-US" baseline="0" dirty="0" err="1"/>
              <a:t>почему</a:t>
            </a:r>
            <a:r>
              <a:rPr lang="en-US" baseline="0" dirty="0"/>
              <a:t> </a:t>
            </a:r>
            <a:r>
              <a:rPr lang="en-US" baseline="0" dirty="0" err="1"/>
              <a:t>возникает</a:t>
            </a:r>
            <a:r>
              <a:rPr lang="en-US" baseline="0" dirty="0"/>
              <a:t> </a:t>
            </a:r>
            <a:r>
              <a:rPr lang="en-US" baseline="0" dirty="0" err="1"/>
              <a:t>данная</a:t>
            </a:r>
            <a:r>
              <a:rPr lang="en-US" baseline="0" dirty="0"/>
              <a:t> </a:t>
            </a:r>
            <a:r>
              <a:rPr lang="en-US" baseline="0" dirty="0" err="1"/>
              <a:t>проблема</a:t>
            </a:r>
            <a:r>
              <a:rPr lang="en-US" baseline="0" dirty="0"/>
              <a:t>, </a:t>
            </a:r>
            <a:r>
              <a:rPr lang="en-US" baseline="0" dirty="0" err="1"/>
              <a:t>перейдём</a:t>
            </a:r>
            <a:r>
              <a:rPr lang="en-US" baseline="0" dirty="0"/>
              <a:t> к </a:t>
            </a:r>
            <a:r>
              <a:rPr lang="en-US" baseline="0" dirty="0" err="1"/>
              <a:t>вопросу</a:t>
            </a:r>
            <a:r>
              <a:rPr lang="en-US" baseline="0" dirty="0"/>
              <a:t>, </a:t>
            </a:r>
            <a:r>
              <a:rPr lang="en-US" baseline="0" dirty="0" err="1"/>
              <a:t>как</a:t>
            </a:r>
            <a:r>
              <a:rPr lang="en-US" baseline="0" dirty="0"/>
              <a:t> </a:t>
            </a:r>
            <a:r>
              <a:rPr lang="en-US" baseline="0" dirty="0" err="1"/>
              <a:t>это</a:t>
            </a:r>
            <a:r>
              <a:rPr lang="en-US" baseline="0" dirty="0"/>
              <a:t> </a:t>
            </a:r>
            <a:r>
              <a:rPr lang="en-US" baseline="0" dirty="0" err="1"/>
              <a:t>можно</a:t>
            </a:r>
            <a:r>
              <a:rPr lang="en-US" baseline="0" dirty="0"/>
              <a:t> </a:t>
            </a:r>
            <a:r>
              <a:rPr lang="en-US" baseline="0" dirty="0" err="1"/>
              <a:t>решить</a:t>
            </a:r>
            <a:r>
              <a:rPr lang="en-US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07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8F402-4208-498F-AF7D-140B494BAE4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3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9745-FB51-4FF0-9C29-F822F704EC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4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F80EE-08BB-4877-B191-798AEB24F61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5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2416-CDD8-461D-BCE3-6622440DE7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3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CB2FC-6F34-428F-BB62-3B1AF6C649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D4347-7B38-4056-9D8D-71455714FB19}" type="datetime1">
              <a:rPr lang="ru-RU" smtClean="0"/>
              <a:t>21.03.2024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3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8C8CF-CDF1-41DC-8DC0-FEA173DE25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6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0A6B-5DBF-461B-B647-DF1769AF206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1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7EBF-F8B4-41A2-AD97-F83E69FBFC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5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4D79-9BE5-4C7B-AFAF-BE3FC6FA82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64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E8B7-0CF3-4BBF-BC08-846ECF020F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37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DB11-E2FF-4612-A7EC-451FA3EDB2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8E50-4DB7-4545-8A3A-B971AF7D1B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15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E65F-958F-4E41-B1F9-629E16A005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1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815A9-1168-4A9D-B9FB-319C6C0A92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6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0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1.png"/><Relationship Id="rId7" Type="http://schemas.openxmlformats.org/officeDocument/2006/relationships/image" Target="../media/image3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13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12" Type="http://schemas.openxmlformats.org/officeDocument/2006/relationships/image" Target="../media/image4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11" Type="http://schemas.openxmlformats.org/officeDocument/2006/relationships/image" Target="../media/image45.png"/><Relationship Id="rId5" Type="http://schemas.openxmlformats.org/officeDocument/2006/relationships/image" Target="../media/image370.png"/><Relationship Id="rId15" Type="http://schemas.openxmlformats.org/officeDocument/2006/relationships/image" Target="../media/image1.png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10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30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0.png"/><Relationship Id="rId15" Type="http://schemas.openxmlformats.org/officeDocument/2006/relationships/image" Target="../media/image1.png"/><Relationship Id="rId10" Type="http://schemas.openxmlformats.org/officeDocument/2006/relationships/image" Target="../media/image500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3875" y="1243173"/>
            <a:ext cx="8536248" cy="266803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Методики формообразования оптических поверхностей 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широкоапертурным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источником ионов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5024" y="6245999"/>
            <a:ext cx="37739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</a:t>
            </a:r>
            <a:r>
              <a:rPr lang="en-US" sz="13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Новгород</a:t>
            </a:r>
            <a:r>
              <a:rPr lang="en-US" sz="13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- 2024 год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+mn-lt"/>
                <a:cs typeface="Arial" pitchFamily="34" charset="0"/>
              </a:rPr>
              <a:t>Институт физики микроструктур РАН</a:t>
            </a:r>
            <a:endParaRPr lang="ru-R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303" y="6546081"/>
            <a:ext cx="491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...</a:t>
            </a:r>
            <a:endParaRPr lang="ru-RU" dirty="0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E94D3635-42A7-4089-B0FD-569FBC9CBF33}"/>
              </a:ext>
            </a:extLst>
          </p:cNvPr>
          <p:cNvSpPr>
            <a:spLocks noGrp="1"/>
          </p:cNvSpPr>
          <p:nvPr/>
        </p:nvSpPr>
        <p:spPr>
          <a:xfrm>
            <a:off x="382560" y="4421377"/>
            <a:ext cx="8378873" cy="1314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Докладчик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:</a:t>
            </a:r>
          </a:p>
          <a:p>
            <a:pPr algn="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Чернышев Алексей Константинович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Аспирант 3 курса (ИФМ РАН)</a:t>
            </a:r>
          </a:p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Научный руководитель:</a:t>
            </a:r>
          </a:p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Пестов Алексей Евгеньевич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Заведующий лабораторией 8133</a:t>
            </a:r>
          </a:p>
          <a:p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0842490"/>
      </p:ext>
    </p:extLst>
  </p:cSld>
  <p:clrMapOvr>
    <a:masterClrMapping/>
  </p:clrMapOvr>
  <p:transition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589378-5205-4672-ACF9-7389FCCF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1273C4-EB8D-4A6E-B5D8-34AD6A26C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3" t="21913" r="60575" b="27819"/>
          <a:stretch/>
        </p:blipFill>
        <p:spPr>
          <a:xfrm>
            <a:off x="253014" y="2619693"/>
            <a:ext cx="2301765" cy="258554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57DA941-00E0-4343-9AEC-8EF3C8567DBA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EF270A-0BB7-4971-9616-E43A2CD57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1F5369-58FB-4375-B15F-DAE7EE3023F2}"/>
              </a:ext>
            </a:extLst>
          </p:cNvPr>
          <p:cNvSpPr txBox="1"/>
          <p:nvPr/>
        </p:nvSpPr>
        <p:spPr>
          <a:xfrm>
            <a:off x="1774825" y="54690"/>
            <a:ext cx="559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Модернизация осесимметричного ионного травления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B42761-394E-421B-B478-2EE75640F9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42" t="25515" r="59885" b="37703"/>
          <a:stretch/>
        </p:blipFill>
        <p:spPr>
          <a:xfrm>
            <a:off x="3084129" y="2525964"/>
            <a:ext cx="3373821" cy="27730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0A9751-71E8-4320-BC6B-3683AC8BA1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14" t="47701" r="52636" b="39017"/>
          <a:stretch/>
        </p:blipFill>
        <p:spPr>
          <a:xfrm>
            <a:off x="2491564" y="5298968"/>
            <a:ext cx="4465989" cy="95468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AAB3E42-5E50-4DB0-A097-246FFCB3D602}"/>
              </a:ext>
            </a:extLst>
          </p:cNvPr>
          <p:cNvSpPr/>
          <p:nvPr/>
        </p:nvSpPr>
        <p:spPr>
          <a:xfrm>
            <a:off x="5200595" y="6068351"/>
            <a:ext cx="1824202" cy="28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11D960B0-3565-4A63-9A39-9C9DFCF12C85}"/>
              </a:ext>
            </a:extLst>
          </p:cNvPr>
          <p:cNvCxnSpPr>
            <a:cxnSpLocks/>
          </p:cNvCxnSpPr>
          <p:nvPr/>
        </p:nvCxnSpPr>
        <p:spPr>
          <a:xfrm>
            <a:off x="3093927" y="6230228"/>
            <a:ext cx="21171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5A6646F-54E2-43F4-9FF2-828151C65D60}"/>
              </a:ext>
            </a:extLst>
          </p:cNvPr>
          <p:cNvCxnSpPr>
            <a:cxnSpLocks/>
          </p:cNvCxnSpPr>
          <p:nvPr/>
        </p:nvCxnSpPr>
        <p:spPr>
          <a:xfrm>
            <a:off x="2747086" y="6056810"/>
            <a:ext cx="17755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CD542A2-8F3B-4DF7-995D-CB770E47C2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30" t="35032" r="58835" b="28689"/>
          <a:stretch/>
        </p:blipFill>
        <p:spPr>
          <a:xfrm>
            <a:off x="6480831" y="2703821"/>
            <a:ext cx="2393785" cy="233336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E309D8D-1B28-4695-B186-D776656B08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49" t="40163" r="12760" b="41662"/>
          <a:stretch/>
        </p:blipFill>
        <p:spPr>
          <a:xfrm>
            <a:off x="377754" y="1137155"/>
            <a:ext cx="8388492" cy="112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42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460" y="348518"/>
            <a:ext cx="1793003" cy="3046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Проблема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 flipV="1">
            <a:off x="3898760" y="591264"/>
            <a:ext cx="0" cy="46740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587640" y="2988587"/>
            <a:ext cx="46825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720000"/>
            <a:ext cx="7214036" cy="55204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FF00"/>
              </a:clrFrom>
              <a:clrTo>
                <a:srgbClr val="00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4" t="17928" r="4779" b="32269"/>
          <a:stretch/>
        </p:blipFill>
        <p:spPr>
          <a:xfrm flipV="1">
            <a:off x="2603500" y="3313381"/>
            <a:ext cx="3467099" cy="216000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95497" y="5608311"/>
            <a:ext cx="585450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Нормированное р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аспределение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скорости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травления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формируемое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ионным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источником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КЛАН-163М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4921972-2B8D-428E-93E0-C19C53058417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0E1275-04B7-4178-952F-FB469A2A3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E461A1-FF5B-4864-AD94-6359C7960D95}"/>
              </a:ext>
            </a:extLst>
          </p:cNvPr>
          <p:cNvSpPr txBox="1"/>
          <p:nvPr/>
        </p:nvSpPr>
        <p:spPr>
          <a:xfrm>
            <a:off x="1774825" y="54690"/>
            <a:ext cx="559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Модернизация осесимметричного ионного травления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7045D26-1FCA-43E1-A9B6-DEF65C1E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63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1025" y="390525"/>
            <a:ext cx="300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 интегрирование по дуге</a:t>
            </a:r>
          </a:p>
        </p:txBody>
      </p:sp>
      <p:pic>
        <p:nvPicPr>
          <p:cNvPr id="5" name="Рисунок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669121"/>
            <a:ext cx="7197788" cy="55224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585437" y="2642620"/>
            <a:ext cx="1441681" cy="1467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35623" r="11428" b="4671"/>
          <a:stretch/>
        </p:blipFill>
        <p:spPr>
          <a:xfrm>
            <a:off x="3796158" y="1804417"/>
            <a:ext cx="2845942" cy="1540446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 flipV="1">
            <a:off x="5033629" y="1997905"/>
            <a:ext cx="0" cy="1388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586311" y="3281363"/>
            <a:ext cx="0" cy="9987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46507" y="2927898"/>
            <a:ext cx="2065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Интегрируем </a:t>
            </a:r>
          </a:p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сечение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кольцу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664146" y="1175074"/>
                <a:ext cx="3265574" cy="6580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den>
                      </m:f>
                      <m:r>
                        <a:rPr lang="ru-RU" sz="1600" i="0">
                          <a:latin typeface="Cambria Math" panose="02040503050406030204" pitchFamily="18" charset="0"/>
                        </a:rPr>
                        <m:t>∗</m:t>
                      </m:r>
                      <m:nary>
                        <m:naryPr>
                          <m:limLoc m:val="subSup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  <m:e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𝑒𝑡𝑐h𝑖𝑛𝑔</m:t>
                              </m:r>
                            </m:sub>
                          </m:s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𝜑</m:t>
                          </m:r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𝑟𝑑</m:t>
                          </m:r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nary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146" y="1175074"/>
                <a:ext cx="3265574" cy="6580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Прямая соединительная линия 5"/>
          <p:cNvCxnSpPr/>
          <p:nvPr/>
        </p:nvCxnSpPr>
        <p:spPr>
          <a:xfrm flipH="1">
            <a:off x="3736960" y="3347263"/>
            <a:ext cx="573012" cy="9032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309972" y="3331302"/>
            <a:ext cx="564611" cy="9191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82984" y="3995949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α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353798" y="4019653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β</a:t>
            </a:r>
            <a:endParaRPr lang="ru-RU" sz="2400" dirty="0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81025" y="5809178"/>
            <a:ext cx="78234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скорости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травления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позади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диафрагмы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762216" y="1270766"/>
            <a:ext cx="21022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глубины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травления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радиуса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572BB90-34BA-4793-97B4-2E328FB9C126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6182C18-A25C-4C7D-8D83-523139B5E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2F401F8-8859-4295-9D52-E3E95A9842AE}"/>
              </a:ext>
            </a:extLst>
          </p:cNvPr>
          <p:cNvSpPr txBox="1"/>
          <p:nvPr/>
        </p:nvSpPr>
        <p:spPr>
          <a:xfrm>
            <a:off x="1774825" y="54690"/>
            <a:ext cx="559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Модернизация осесимметричного ионного травления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595CF6A-3B1D-4C55-988F-D6F050CA1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303" y="6546081"/>
            <a:ext cx="491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6925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7940923" y="847477"/>
            <a:ext cx="0" cy="378258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940923" y="84747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5670334" y="847477"/>
            <a:ext cx="2270591" cy="340074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5130941" y="3708223"/>
            <a:ext cx="1078787" cy="1080000"/>
          </a:xfrm>
          <a:prstGeom prst="ellipse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>
            <a:endCxn id="12" idx="1"/>
          </p:cNvCxnSpPr>
          <p:nvPr/>
        </p:nvCxnSpPr>
        <p:spPr>
          <a:xfrm flipH="1">
            <a:off x="5288926" y="844596"/>
            <a:ext cx="2651998" cy="3021789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6170103" y="844596"/>
            <a:ext cx="1770821" cy="360911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endCxn id="12" idx="5"/>
          </p:cNvCxnSpPr>
          <p:nvPr/>
        </p:nvCxnSpPr>
        <p:spPr>
          <a:xfrm>
            <a:off x="5670334" y="4248223"/>
            <a:ext cx="381409" cy="38183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90259" y="2493997"/>
            <a:ext cx="460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6261253" y="4222594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δ</a:t>
            </a:r>
            <a:r>
              <a:rPr lang="en-US" sz="3200" dirty="0"/>
              <a:t>R</a:t>
            </a:r>
            <a:endParaRPr lang="ru-RU" sz="3200" dirty="0"/>
          </a:p>
        </p:txBody>
      </p:sp>
      <p:sp>
        <p:nvSpPr>
          <p:cNvPr id="29" name="Дуга 28"/>
          <p:cNvSpPr/>
          <p:nvPr/>
        </p:nvSpPr>
        <p:spPr>
          <a:xfrm>
            <a:off x="6680923" y="-304638"/>
            <a:ext cx="2520000" cy="2520000"/>
          </a:xfrm>
          <a:prstGeom prst="arc">
            <a:avLst>
              <a:gd name="adj1" fmla="val 5438542"/>
              <a:gd name="adj2" fmla="val 7487332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7381836" y="2231168"/>
            <a:ext cx="417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α</a:t>
            </a:r>
            <a:endParaRPr lang="ru-RU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6463104" y="1166075"/>
            <a:ext cx="631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δα</a:t>
            </a:r>
            <a:endParaRPr lang="ru-RU" sz="3200" dirty="0"/>
          </a:p>
        </p:txBody>
      </p:sp>
      <p:sp>
        <p:nvSpPr>
          <p:cNvPr id="32" name="Дуга 31"/>
          <p:cNvSpPr/>
          <p:nvPr/>
        </p:nvSpPr>
        <p:spPr>
          <a:xfrm>
            <a:off x="6860923" y="-286600"/>
            <a:ext cx="2160000" cy="2160000"/>
          </a:xfrm>
          <a:prstGeom prst="arc">
            <a:avLst>
              <a:gd name="adj1" fmla="val 6876724"/>
              <a:gd name="adj2" fmla="val 7763965"/>
            </a:avLst>
          </a:prstGeom>
          <a:noFill/>
          <a:ln w="28575">
            <a:solidFill>
              <a:srgbClr val="1F4E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94850" y="3358172"/>
            <a:ext cx="3682705" cy="2840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ru-RU" dirty="0"/>
              <a:t>		</a:t>
            </a:r>
            <a:endParaRPr lang="en-US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малое смещение диафрагмы,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требуемое, рассчитанное раскрытие диафрагмы на соответствующем радиусе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изменение раскрытия диафрагмы из-за сдвига.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750502" y="5027041"/>
            <a:ext cx="422084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ллюстрация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зависимости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угла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раскрыва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диафрагмы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малых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неточностей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939289" y="2358062"/>
                <a:ext cx="4028602" cy="799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ru-RU" sz="200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ru-RU" sz="200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ru-RU" sz="2000" i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r</m:t>
                          </m:r>
                        </m:den>
                      </m:f>
                      <m:r>
                        <a:rPr lang="ru-RU" sz="2000" i="0">
                          <a:latin typeface="Cambria Math" panose="02040503050406030204" pitchFamily="18" charset="0"/>
                        </a:rPr>
                        <m:t>∗</m:t>
                      </m:r>
                      <m:nary>
                        <m:naryPr>
                          <m:limLoc m:val="subSup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  <m:e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𝑒𝑡𝑐h𝑖𝑛𝑔</m:t>
                              </m:r>
                            </m:sub>
                          </m:sSub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𝜑</m:t>
                          </m:r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𝑟𝑑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289" y="2358062"/>
                <a:ext cx="4028602" cy="7994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611939" y="3323159"/>
                <a:ext cx="2031325" cy="5432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000" i="1">
                        <a:latin typeface="Cambria Math" panose="02040503050406030204" pitchFamily="18" charset="0"/>
                      </a:rPr>
                      <m:t>𝛿𝛼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ru-RU" sz="20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ru-RU" sz="2000" dirty="0"/>
                  <a:t>	</a:t>
                </a: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939" y="3323159"/>
                <a:ext cx="2031325" cy="5432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51114" y="1274356"/>
            <a:ext cx="48279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Влияние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малых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неточностей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настройке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94B1287-CB47-4BC0-A9E7-565AEF779B28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34EC8-7F77-4318-B86B-18EC94271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962BFC1-7446-40C1-9729-E15125168175}"/>
              </a:ext>
            </a:extLst>
          </p:cNvPr>
          <p:cNvSpPr txBox="1"/>
          <p:nvPr/>
        </p:nvSpPr>
        <p:spPr>
          <a:xfrm>
            <a:off x="1774825" y="54690"/>
            <a:ext cx="559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Модернизация осесимметричного ионного травления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941BFD-9327-4997-8C33-44F7E8CF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25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9A1FF-678E-413E-86B2-A84E4380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422079-2D71-4C3A-8DD0-A123E46E7E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2" r="4747"/>
          <a:stretch/>
        </p:blipFill>
        <p:spPr>
          <a:xfrm>
            <a:off x="25508" y="2072853"/>
            <a:ext cx="4947007" cy="36825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33B816-01B9-48BE-B53E-CBC2AAE78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48" y="2100376"/>
            <a:ext cx="4315112" cy="3652711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75BD01-2D46-4947-A6EA-E6C7F2A573F4}"/>
              </a:ext>
            </a:extLst>
          </p:cNvPr>
          <p:cNvCxnSpPr/>
          <p:nvPr/>
        </p:nvCxnSpPr>
        <p:spPr>
          <a:xfrm>
            <a:off x="693542" y="3655836"/>
            <a:ext cx="31546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конечная звезда 11">
            <a:extLst>
              <a:ext uri="{FF2B5EF4-FFF2-40B4-BE49-F238E27FC236}">
                <a16:creationId xmlns:a16="http://schemas.microsoft.com/office/drawing/2014/main" id="{494C4257-7E28-4AA7-84CE-8EF9F053F9AD}"/>
              </a:ext>
            </a:extLst>
          </p:cNvPr>
          <p:cNvSpPr/>
          <p:nvPr/>
        </p:nvSpPr>
        <p:spPr>
          <a:xfrm rot="2700000">
            <a:off x="1124907" y="3593254"/>
            <a:ext cx="135000" cy="1350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417554-6A85-4478-A2EE-241D219EE84E}"/>
              </a:ext>
            </a:extLst>
          </p:cNvPr>
          <p:cNvSpPr txBox="1"/>
          <p:nvPr/>
        </p:nvSpPr>
        <p:spPr>
          <a:xfrm>
            <a:off x="4972514" y="5516046"/>
            <a:ext cx="3787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Сечение распределения по прямой, проходящей через центр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BD6DF7-39C6-4DE9-8D43-37674BAF5970}"/>
              </a:ext>
            </a:extLst>
          </p:cNvPr>
          <p:cNvSpPr txBox="1"/>
          <p:nvPr/>
        </p:nvSpPr>
        <p:spPr>
          <a:xfrm>
            <a:off x="422929" y="1822465"/>
            <a:ext cx="19144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Ось вращения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детали</a:t>
            </a:r>
          </a:p>
        </p:txBody>
      </p:sp>
      <p:sp>
        <p:nvSpPr>
          <p:cNvPr id="11" name="4-конечная звезда 14">
            <a:extLst>
              <a:ext uri="{FF2B5EF4-FFF2-40B4-BE49-F238E27FC236}">
                <a16:creationId xmlns:a16="http://schemas.microsoft.com/office/drawing/2014/main" id="{C595C273-7FAF-418C-B2B9-C8995B0A3894}"/>
              </a:ext>
            </a:extLst>
          </p:cNvPr>
          <p:cNvSpPr/>
          <p:nvPr/>
        </p:nvSpPr>
        <p:spPr>
          <a:xfrm rot="2700000">
            <a:off x="2174370" y="3582209"/>
            <a:ext cx="135000" cy="135000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0C40C6-B4C1-4D3E-B778-436E883AD351}"/>
              </a:ext>
            </a:extLst>
          </p:cNvPr>
          <p:cNvSpPr txBox="1"/>
          <p:nvPr/>
        </p:nvSpPr>
        <p:spPr>
          <a:xfrm>
            <a:off x="2337330" y="1822465"/>
            <a:ext cx="149361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Центр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Источника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7AF7665-F0FF-4A02-930E-DB1CBBE001BB}"/>
              </a:ext>
            </a:extLst>
          </p:cNvPr>
          <p:cNvCxnSpPr>
            <a:cxnSpLocks/>
          </p:cNvCxnSpPr>
          <p:nvPr/>
        </p:nvCxnSpPr>
        <p:spPr>
          <a:xfrm flipH="1">
            <a:off x="1202037" y="2407240"/>
            <a:ext cx="139993" cy="12057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66A5C0B-A63E-4996-8873-F986F18A6BEF}"/>
              </a:ext>
            </a:extLst>
          </p:cNvPr>
          <p:cNvCxnSpPr>
            <a:cxnSpLocks/>
          </p:cNvCxnSpPr>
          <p:nvPr/>
        </p:nvCxnSpPr>
        <p:spPr>
          <a:xfrm flipH="1">
            <a:off x="2251500" y="2407240"/>
            <a:ext cx="743415" cy="11947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419F6F7-6BAA-49F0-B7D9-38F3DEB1BB1D}"/>
              </a:ext>
            </a:extLst>
          </p:cNvPr>
          <p:cNvSpPr txBox="1"/>
          <p:nvPr/>
        </p:nvSpPr>
        <p:spPr>
          <a:xfrm>
            <a:off x="739030" y="1126545"/>
            <a:ext cx="817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Пусть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ионный источник формирует пучок с нормальным распределением скорости травления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A8D9F78-A23E-4037-A552-90C15D1B28FF}"/>
              </a:ext>
            </a:extLst>
          </p:cNvPr>
          <p:cNvSpPr/>
          <p:nvPr/>
        </p:nvSpPr>
        <p:spPr>
          <a:xfrm>
            <a:off x="2102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56F81DE-8B00-441F-8812-2B1F6F838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2" y="23782"/>
            <a:ext cx="1486837" cy="5325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3830AF-49DF-4D07-B487-8C587DDECFD2}"/>
              </a:ext>
            </a:extLst>
          </p:cNvPr>
          <p:cNvSpPr txBox="1"/>
          <p:nvPr/>
        </p:nvSpPr>
        <p:spPr>
          <a:xfrm>
            <a:off x="1795845" y="54690"/>
            <a:ext cx="559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Модернизация осесимметричного ионного травления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D7B5A1-0F84-4CD9-97F6-923B1C4E14E2}"/>
              </a:ext>
            </a:extLst>
          </p:cNvPr>
          <p:cNvSpPr txBox="1"/>
          <p:nvPr/>
        </p:nvSpPr>
        <p:spPr>
          <a:xfrm>
            <a:off x="892461" y="5516046"/>
            <a:ext cx="321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Распределение скорости ионного травления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399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2" y="795988"/>
            <a:ext cx="3528322" cy="270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49" y="733001"/>
            <a:ext cx="3528322" cy="27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2" y="3228334"/>
            <a:ext cx="3528322" cy="270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77418" y="3386696"/>
            <a:ext cx="199608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Сдвиг =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FWHM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14216" y="930575"/>
            <a:ext cx="20611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Сдвиг =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FWHM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49" y="3228334"/>
            <a:ext cx="3528322" cy="270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66616" y="3386696"/>
            <a:ext cx="20343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Сдвиг =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FWHM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B1549A0-5A89-4ECE-8137-51034C8A852B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1EC27B9-E520-4095-8BCD-8EA02CF84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620AE6-C08D-437C-966B-3784A95E6393}"/>
              </a:ext>
            </a:extLst>
          </p:cNvPr>
          <p:cNvSpPr txBox="1"/>
          <p:nvPr/>
        </p:nvSpPr>
        <p:spPr>
          <a:xfrm>
            <a:off x="1774825" y="54690"/>
            <a:ext cx="559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Модернизация осесимметричного ионного травления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CCCF8A-C022-4F20-8DD4-308A9F210DD9}"/>
              </a:ext>
            </a:extLst>
          </p:cNvPr>
          <p:cNvSpPr txBox="1"/>
          <p:nvPr/>
        </p:nvSpPr>
        <p:spPr>
          <a:xfrm>
            <a:off x="1672230" y="930575"/>
            <a:ext cx="20611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Сдвиг = 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FWHM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B4D8EC0-04E8-464B-90CC-0ABE3296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3972B4-D8F4-4201-9283-F68E392EEEA6}"/>
              </a:ext>
            </a:extLst>
          </p:cNvPr>
          <p:cNvSpPr txBox="1"/>
          <p:nvPr/>
        </p:nvSpPr>
        <p:spPr>
          <a:xfrm>
            <a:off x="1088830" y="5801833"/>
            <a:ext cx="7089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Формируемый профиль глубины ионного травления при различных расстояниях от оси вращения до центра источника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569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781" y="382344"/>
            <a:ext cx="2077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Введение </a:t>
            </a:r>
            <a:r>
              <a:rPr lang="en-US" sz="1600" dirty="0" err="1"/>
              <a:t>диафрагмы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16866" y="824382"/>
            <a:ext cx="8510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Рассмотрим распределение ионного тока в полярных координатах с центром на оси вращения детали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Сдвиг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FWHM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46" y="2248825"/>
            <a:ext cx="4389713" cy="3359168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686147" y="3387385"/>
            <a:ext cx="999000" cy="999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1200000">
            <a:off x="6143209" y="4155579"/>
            <a:ext cx="157121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61" y="1395189"/>
            <a:ext cx="4584589" cy="275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68" y="3821676"/>
            <a:ext cx="4578493" cy="2755631"/>
          </a:xfrm>
          <a:prstGeom prst="rect">
            <a:avLst/>
          </a:prstGeom>
        </p:spPr>
      </p:pic>
      <p:sp>
        <p:nvSpPr>
          <p:cNvPr id="8" name="Стрелка вниз 7"/>
          <p:cNvSpPr/>
          <p:nvPr/>
        </p:nvSpPr>
        <p:spPr>
          <a:xfrm>
            <a:off x="3082247" y="4952144"/>
            <a:ext cx="308225" cy="513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D50804-CB13-4559-99A0-198492C67482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557454-0CAD-4882-AEBD-F75A9D339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C4FCDD-74F7-459A-936F-849E1C7B5EEC}"/>
              </a:ext>
            </a:extLst>
          </p:cNvPr>
          <p:cNvSpPr txBox="1"/>
          <p:nvPr/>
        </p:nvSpPr>
        <p:spPr>
          <a:xfrm>
            <a:off x="1774825" y="54690"/>
            <a:ext cx="559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Модернизация осесимметричного ионного травления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D2E1614-3FFB-4969-8F0D-24789441C8E3}"/>
              </a:ext>
            </a:extLst>
          </p:cNvPr>
          <p:cNvCxnSpPr>
            <a:cxnSpLocks/>
          </p:cNvCxnSpPr>
          <p:nvPr/>
        </p:nvCxnSpPr>
        <p:spPr>
          <a:xfrm rot="20400000">
            <a:off x="6143209" y="3616006"/>
            <a:ext cx="157121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8BC37BEE-3245-49C1-A74C-E93ADC51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60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" y="833231"/>
            <a:ext cx="6900909" cy="5280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FF00"/>
              </a:clrFrom>
              <a:clrTo>
                <a:srgbClr val="00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87" y="642257"/>
            <a:ext cx="7283353" cy="5573486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60256" y="5670826"/>
            <a:ext cx="78234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ассчитанная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диафрагма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открытым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центром</a:t>
            </a:r>
            <a:r>
              <a:rPr lang="ru-RU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источника КЛАН-163М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72E2CB-F9F9-4C94-B761-02584A0ECEF8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B3E240-1645-43DC-BEA7-0F12C63E6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8638CD-E1B6-4B12-804B-4BF48261E0BE}"/>
              </a:ext>
            </a:extLst>
          </p:cNvPr>
          <p:cNvSpPr txBox="1"/>
          <p:nvPr/>
        </p:nvSpPr>
        <p:spPr>
          <a:xfrm>
            <a:off x="1774825" y="54690"/>
            <a:ext cx="559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Модернизация осесимметричного ионного травления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C976C8F-FAA1-472E-A6A7-7F81FCCB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2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r="9510"/>
          <a:stretch/>
        </p:blipFill>
        <p:spPr>
          <a:xfrm>
            <a:off x="3178137" y="1502326"/>
            <a:ext cx="4729631" cy="416470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5590494" y="1427416"/>
            <a:ext cx="0" cy="40694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4-конечная звезда 10"/>
          <p:cNvSpPr/>
          <p:nvPr/>
        </p:nvSpPr>
        <p:spPr>
          <a:xfrm rot="2700000">
            <a:off x="5495391" y="2342540"/>
            <a:ext cx="216000" cy="216000"/>
          </a:xfrm>
          <a:prstGeom prst="star4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TextBox 11"/>
          <p:cNvSpPr txBox="1"/>
          <p:nvPr/>
        </p:nvSpPr>
        <p:spPr>
          <a:xfrm>
            <a:off x="1144338" y="1561461"/>
            <a:ext cx="169703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Ось вращения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детали</a:t>
            </a:r>
          </a:p>
        </p:txBody>
      </p:sp>
      <p:cxnSp>
        <p:nvCxnSpPr>
          <p:cNvPr id="13" name="Прямая со стрелкой 12"/>
          <p:cNvCxnSpPr>
            <a:cxnSpLocks/>
            <a:stCxn id="12" idx="2"/>
            <a:endCxn id="11" idx="1"/>
          </p:cNvCxnSpPr>
          <p:nvPr/>
        </p:nvCxnSpPr>
        <p:spPr>
          <a:xfrm>
            <a:off x="1992857" y="2146236"/>
            <a:ext cx="3534166" cy="2279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4-конечная звезда 13"/>
          <p:cNvSpPr/>
          <p:nvPr/>
        </p:nvSpPr>
        <p:spPr>
          <a:xfrm rot="2700000">
            <a:off x="5494066" y="4324958"/>
            <a:ext cx="217098" cy="217100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" name="TextBox 14"/>
          <p:cNvSpPr txBox="1"/>
          <p:nvPr/>
        </p:nvSpPr>
        <p:spPr>
          <a:xfrm>
            <a:off x="1370454" y="3869804"/>
            <a:ext cx="132331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Центр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источника</a:t>
            </a:r>
          </a:p>
        </p:txBody>
      </p:sp>
      <p:cxnSp>
        <p:nvCxnSpPr>
          <p:cNvPr id="16" name="Прямая со стрелкой 15"/>
          <p:cNvCxnSpPr>
            <a:cxnSpLocks/>
            <a:stCxn id="15" idx="2"/>
            <a:endCxn id="14" idx="1"/>
          </p:cNvCxnSpPr>
          <p:nvPr/>
        </p:nvCxnSpPr>
        <p:spPr>
          <a:xfrm flipV="1">
            <a:off x="2032110" y="4356752"/>
            <a:ext cx="3493749" cy="978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5350884" y="2208191"/>
            <a:ext cx="504000" cy="504000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952809" y="3148694"/>
            <a:ext cx="2158602" cy="584775"/>
          </a:xfrm>
          <a:prstGeom prst="rect">
            <a:avLst/>
          </a:prstGeom>
          <a:solidFill>
            <a:schemeClr val="bg1">
              <a:alpha val="9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Область без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диафрагмирования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 стрелкой 19"/>
          <p:cNvCxnSpPr>
            <a:cxnSpLocks/>
            <a:stCxn id="19" idx="0"/>
            <a:endCxn id="18" idx="3"/>
          </p:cNvCxnSpPr>
          <p:nvPr/>
        </p:nvCxnSpPr>
        <p:spPr>
          <a:xfrm flipV="1">
            <a:off x="2032110" y="2638382"/>
            <a:ext cx="3392583" cy="5103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615279" y="5747596"/>
            <a:ext cx="78234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Изготовленная</a:t>
            </a: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диафрагма</a:t>
            </a: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открытым</a:t>
            </a: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</a:t>
            </a: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9EB9BEB-A738-4444-8B30-E4CC7809EAD3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358BC59-D5E6-4448-934B-C197794B0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BD55813-7763-44FF-B856-4058917546EB}"/>
              </a:ext>
            </a:extLst>
          </p:cNvPr>
          <p:cNvSpPr txBox="1"/>
          <p:nvPr/>
        </p:nvSpPr>
        <p:spPr>
          <a:xfrm>
            <a:off x="1774825" y="54690"/>
            <a:ext cx="559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Модернизация осесимметричного ионного травления</a:t>
            </a:r>
          </a:p>
        </p:txBody>
      </p:sp>
      <p:sp>
        <p:nvSpPr>
          <p:cNvPr id="43" name="Номер слайда 42">
            <a:extLst>
              <a:ext uri="{FF2B5EF4-FFF2-40B4-BE49-F238E27FC236}">
                <a16:creationId xmlns:a16="http://schemas.microsoft.com/office/drawing/2014/main" id="{5CE69337-98E4-4C4A-A1B5-0F1D5D9F8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58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43" y="371819"/>
            <a:ext cx="7275211" cy="556725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3050123" y="733713"/>
            <a:ext cx="0" cy="426377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14379" y="5548092"/>
            <a:ext cx="70037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Экспериментальное р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аспределение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глубины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травления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тестовом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образце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использовании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новой</a:t>
            </a:r>
            <a:r>
              <a:rPr lang="en-US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диафрагмы</a:t>
            </a:r>
            <a:endParaRPr kumimoji="0" lang="ru-RU" alt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1633" y="1437492"/>
            <a:ext cx="1482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Ось вращения детали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ACEBB23-8D93-4687-A8DC-DD786419BF01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46D52D-AC3F-41FD-A4B8-1892347BD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A8CDAB-FA44-4011-A3FD-C316A78F5268}"/>
              </a:ext>
            </a:extLst>
          </p:cNvPr>
          <p:cNvSpPr txBox="1"/>
          <p:nvPr/>
        </p:nvSpPr>
        <p:spPr>
          <a:xfrm>
            <a:off x="1774825" y="54690"/>
            <a:ext cx="559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Модернизация осесимметричного ионного травления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91F757B-BAC5-43E9-89D3-C24827102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48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060" y="1301512"/>
            <a:ext cx="7886700" cy="5054839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Введение</a:t>
            </a:r>
            <a:endParaRPr lang="en-US" sz="32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История</a:t>
            </a:r>
          </a:p>
          <a:p>
            <a:r>
              <a:rPr lang="ru-RU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Методики формообразования оптических поверхностей </a:t>
            </a:r>
            <a:r>
              <a:rPr lang="ru-RU" sz="3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широкоапертурным</a:t>
            </a:r>
            <a:r>
              <a:rPr lang="ru-RU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источником ионов</a:t>
            </a:r>
            <a:endParaRPr lang="en-US" sz="32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Модернизация</a:t>
            </a:r>
            <a:r>
              <a:rPr lang="en-US" sz="32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методики</a:t>
            </a:r>
            <a:r>
              <a:rPr lang="ru-RU" sz="32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осесимметричного ионного травления</a:t>
            </a:r>
            <a:endParaRPr lang="ru-RU" sz="32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Формирование </a:t>
            </a:r>
            <a:r>
              <a:rPr lang="en-US" sz="3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на</a:t>
            </a:r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оптической</a:t>
            </a:r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поверхности</a:t>
            </a:r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полиномов </a:t>
            </a:r>
            <a:r>
              <a:rPr lang="ru-RU" sz="3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Цернике</a:t>
            </a:r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3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ионно</a:t>
            </a:r>
            <a:r>
              <a:rPr lang="ru-RU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</a:t>
            </a:r>
            <a:r>
              <a:rPr lang="en-US" sz="3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пучковыми</a:t>
            </a:r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методами</a:t>
            </a:r>
            <a:endParaRPr lang="en-US" sz="32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3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Выводы</a:t>
            </a:r>
            <a:endParaRPr lang="ru-RU" sz="32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4291D8-CA6B-4BAB-9BAE-7383DE81328D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03518C-F512-4805-8A87-192785A18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784" y="-301661"/>
            <a:ext cx="3161515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  <a:r>
              <a:rPr lang="ru-RU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доклада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D141C7-4C69-422A-B90C-DEBB3A17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03" y="6546081"/>
            <a:ext cx="491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....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621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2"/>
          <p:cNvSpPr txBox="1"/>
          <p:nvPr/>
        </p:nvSpPr>
        <p:spPr>
          <a:xfrm>
            <a:off x="2566807" y="1402978"/>
            <a:ext cx="260350" cy="2603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2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91667" l="879" r="89844">
                        <a14:foregroundMark x1="17285" y1="60417" x2="21289" y2="55339"/>
                        <a14:foregroundMark x1="3418" y1="61589" x2="6543" y2="53125"/>
                        <a14:foregroundMark x1="879" y1="63802" x2="879" y2="60807"/>
                        <a14:foregroundMark x1="40820" y1="85677" x2="57520" y2="89974"/>
                        <a14:foregroundMark x1="60645" y1="91667" x2="76172" y2="87109"/>
                        <a14:foregroundMark x1="72461" y1="54036" x2="72656" y2="49870"/>
                        <a14:foregroundMark x1="70703" y1="33854" x2="70898" y2="31771"/>
                        <a14:backgroundMark x1="79199" y1="43880" x2="91992" y2="29818"/>
                        <a14:backgroundMark x1="50684" y1="39714" x2="45020" y2="24479"/>
                        <a14:backgroundMark x1="44434" y1="31771" x2="42480" y2="30078"/>
                        <a14:backgroundMark x1="43359" y1="38281" x2="43359" y2="38281"/>
                        <a14:backgroundMark x1="84180" y1="52344" x2="86719" y2="49479"/>
                        <a14:backgroundMark x1="79199" y1="54297" x2="81250" y2="50130"/>
                        <a14:backgroundMark x1="79395" y1="51172" x2="79395" y2="51172"/>
                        <a14:backgroundMark x1="75000" y1="48177" x2="75000" y2="48177"/>
                        <a14:backgroundMark x1="77441" y1="54297" x2="77441" y2="54297"/>
                        <a14:backgroundMark x1="80469" y1="60156" x2="85254" y2="45573"/>
                        <a14:backgroundMark x1="77637" y1="46094" x2="87207" y2="32943"/>
                        <a14:backgroundMark x1="76660" y1="50130" x2="76660" y2="50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44" y="1603239"/>
            <a:ext cx="4482225" cy="336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адпись 24"/>
          <p:cNvSpPr txBox="1">
            <a:spLocks noChangeArrowheads="1"/>
          </p:cNvSpPr>
          <p:nvPr/>
        </p:nvSpPr>
        <p:spPr bwMode="auto">
          <a:xfrm>
            <a:off x="5683526" y="1568146"/>
            <a:ext cx="572870" cy="61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Надпись 30"/>
          <p:cNvSpPr txBox="1">
            <a:spLocks noChangeArrowheads="1"/>
          </p:cNvSpPr>
          <p:nvPr/>
        </p:nvSpPr>
        <p:spPr bwMode="auto">
          <a:xfrm>
            <a:off x="7081770" y="1219460"/>
            <a:ext cx="523508" cy="63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76" y="1319525"/>
            <a:ext cx="3871455" cy="387145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893AF7-09F8-4341-BC9C-FC7846196A3F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E26F22-7103-4D6F-9D03-7C4242549E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DCC3AC-1D2B-4AEB-833A-35F48BF0500D}"/>
              </a:ext>
            </a:extLst>
          </p:cNvPr>
          <p:cNvSpPr txBox="1"/>
          <p:nvPr/>
        </p:nvSpPr>
        <p:spPr>
          <a:xfrm>
            <a:off x="1774825" y="54690"/>
            <a:ext cx="559435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Формирование на оптической поверхности полиномов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Цернике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ионно-пучковыми методами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80AFB037-C6BE-4180-BF06-529C24E5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B8C4C6-FC63-402A-B089-26BFD1F849D9}"/>
              </a:ext>
            </a:extLst>
          </p:cNvPr>
          <p:cNvSpPr txBox="1"/>
          <p:nvPr/>
        </p:nvSpPr>
        <p:spPr>
          <a:xfrm>
            <a:off x="4559287" y="5456452"/>
            <a:ext cx="4358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Графики значений полиномов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Цернике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в единичном круге.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B907FA-6FF1-444B-AE49-4F9C7A949F7A}"/>
              </a:ext>
            </a:extLst>
          </p:cNvPr>
          <p:cNvSpPr txBox="1"/>
          <p:nvPr/>
        </p:nvSpPr>
        <p:spPr>
          <a:xfrm>
            <a:off x="96028" y="5248622"/>
            <a:ext cx="44822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Обработка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широкоапертурным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ионным источником через формирующую диафрагму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766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3E47308-1BFB-465E-B3B2-793290A78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76" y="1319525"/>
            <a:ext cx="3871455" cy="387145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B2F8BB-D522-45AE-B11F-BE13468AAC0A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0D663A-AE28-4618-968D-85207E19C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771E59F0-330C-4034-A1FE-DC9D57C0A6BA}"/>
                  </a:ext>
                </a:extLst>
              </p:cNvPr>
              <p:cNvSpPr/>
              <p:nvPr/>
            </p:nvSpPr>
            <p:spPr>
              <a:xfrm>
                <a:off x="-6075" y="1690307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𝜌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,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𝜑</m:t>
                          </m:r>
                        </m:e>
                      </m:d>
                      <m:r>
                        <a:rPr lang="ru-RU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𝜌</m:t>
                          </m:r>
                          <m:r>
                            <a:rPr lang="ru-RU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∗</m:t>
                      </m:r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∗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  <m:r>
                        <a:rPr lang="ru-RU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771E59F0-330C-4034-A1FE-DC9D57C0A6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75" y="1690307"/>
                <a:ext cx="4572000" cy="369332"/>
              </a:xfrm>
              <a:prstGeom prst="rect">
                <a:avLst/>
              </a:prstGeom>
              <a:blipFill>
                <a:blip r:embed="rId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BE2A17-BE25-4C43-AE6C-FD87BAC0C3EA}"/>
                  </a:ext>
                </a:extLst>
              </p:cNvPr>
              <p:cNvSpPr txBox="1"/>
              <p:nvPr/>
            </p:nvSpPr>
            <p:spPr>
              <a:xfrm>
                <a:off x="-6075" y="2247865"/>
                <a:ext cx="6427077" cy="956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𝜌</m:t>
                          </m:r>
                          <m:r>
                            <a:rPr lang="ru-RU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)/2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 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BE2A17-BE25-4C43-AE6C-FD87BAC0C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75" y="2247865"/>
                <a:ext cx="6427077" cy="9566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FB2DD28-ACAB-4FD3-9F05-9F0A2D3DABFA}"/>
              </a:ext>
            </a:extLst>
          </p:cNvPr>
          <p:cNvSpPr txBox="1"/>
          <p:nvPr/>
        </p:nvSpPr>
        <p:spPr>
          <a:xfrm>
            <a:off x="1774825" y="54690"/>
            <a:ext cx="559435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Формирование на оптической поверхности полиномов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Цернике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ионно-пучковыми методами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0424EE09-82CF-4188-948B-265B0253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5ADE74-6164-4A13-A1A9-97800E340F7C}"/>
              </a:ext>
            </a:extLst>
          </p:cNvPr>
          <p:cNvSpPr txBox="1"/>
          <p:nvPr/>
        </p:nvSpPr>
        <p:spPr>
          <a:xfrm flipH="1">
            <a:off x="256311" y="1026988"/>
            <a:ext cx="256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Задаётся диафрагмой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420725-1C68-44F2-9A6A-B7C59BC97057}"/>
              </a:ext>
            </a:extLst>
          </p:cNvPr>
          <p:cNvSpPr txBox="1"/>
          <p:nvPr/>
        </p:nvSpPr>
        <p:spPr>
          <a:xfrm flipH="1">
            <a:off x="3516018" y="896982"/>
            <a:ext cx="2567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Задаётся переменной скоростью вращения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0900FA6-7878-40AC-98A0-3E0EF3941F8D}"/>
              </a:ext>
            </a:extLst>
          </p:cNvPr>
          <p:cNvCxnSpPr>
            <a:stCxn id="13" idx="2"/>
          </p:cNvCxnSpPr>
          <p:nvPr/>
        </p:nvCxnSpPr>
        <p:spPr>
          <a:xfrm>
            <a:off x="1540144" y="1396320"/>
            <a:ext cx="414780" cy="287867"/>
          </a:xfrm>
          <a:prstGeom prst="straightConnector1">
            <a:avLst/>
          </a:prstGeom>
          <a:ln>
            <a:solidFill>
              <a:srgbClr val="D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C45B9910-6C14-42A5-A824-1271CF01BF9E}"/>
              </a:ext>
            </a:extLst>
          </p:cNvPr>
          <p:cNvCxnSpPr>
            <a:stCxn id="14" idx="2"/>
          </p:cNvCxnSpPr>
          <p:nvPr/>
        </p:nvCxnSpPr>
        <p:spPr>
          <a:xfrm flipH="1">
            <a:off x="3516018" y="1543313"/>
            <a:ext cx="1283833" cy="140874"/>
          </a:xfrm>
          <a:prstGeom prst="straightConnector1">
            <a:avLst/>
          </a:prstGeom>
          <a:ln>
            <a:solidFill>
              <a:srgbClr val="D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EF9AF168-D32D-415D-9F46-F0CBBF51AFCB}"/>
                  </a:ext>
                </a:extLst>
              </p:cNvPr>
              <p:cNvSpPr/>
              <p:nvPr/>
            </p:nvSpPr>
            <p:spPr>
              <a:xfrm>
                <a:off x="414256" y="3694746"/>
                <a:ext cx="481944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𝜌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,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𝜑</m:t>
                          </m:r>
                        </m:e>
                      </m:d>
                      <m:r>
                        <a:rPr lang="ru-RU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𝜌</m:t>
                          </m:r>
                          <m:r>
                            <a:rPr lang="ru-RU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∗</m:t>
                      </m:r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a:rPr lang="ru-RU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∗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𝜑</m:t>
                              </m:r>
                            </m:e>
                          </m:d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+1.1−1.1)</m:t>
                          </m:r>
                        </m:e>
                      </m:func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EF9AF168-D32D-415D-9F46-F0CBBF51A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56" y="3694746"/>
                <a:ext cx="4819441" cy="369332"/>
              </a:xfrm>
              <a:prstGeom prst="rect">
                <a:avLst/>
              </a:prstGeom>
              <a:blipFill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EE62090-1B0C-46D4-A421-46AA79D0F995}"/>
              </a:ext>
            </a:extLst>
          </p:cNvPr>
          <p:cNvSpPr txBox="1"/>
          <p:nvPr/>
        </p:nvSpPr>
        <p:spPr>
          <a:xfrm>
            <a:off x="4559287" y="5456452"/>
            <a:ext cx="4358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Графики значений полиномов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Цернике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в единичном круге.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0DBCFF7F-C8A8-4897-B9EE-F61705721FFD}"/>
                  </a:ext>
                </a:extLst>
              </p:cNvPr>
              <p:cNvSpPr/>
              <p:nvPr/>
            </p:nvSpPr>
            <p:spPr>
              <a:xfrm>
                <a:off x="557753" y="4297727"/>
                <a:ext cx="2379562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1.1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0DBCFF7F-C8A8-4897-B9EE-F61705721F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53" y="4297727"/>
                <a:ext cx="2379562" cy="659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158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8" t="53343" r="23091" b="16119"/>
          <a:stretch/>
        </p:blipFill>
        <p:spPr bwMode="auto">
          <a:xfrm>
            <a:off x="999605" y="1512828"/>
            <a:ext cx="1143000" cy="112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Умножение 7"/>
          <p:cNvSpPr/>
          <p:nvPr/>
        </p:nvSpPr>
        <p:spPr>
          <a:xfrm>
            <a:off x="1548246" y="1742673"/>
            <a:ext cx="45719" cy="9482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 8"/>
          <p:cNvSpPr/>
          <p:nvPr/>
        </p:nvSpPr>
        <p:spPr>
          <a:xfrm>
            <a:off x="2788545" y="1921348"/>
            <a:ext cx="600209" cy="36195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4"/>
          <a:stretch/>
        </p:blipFill>
        <p:spPr>
          <a:xfrm>
            <a:off x="5578" y="3231968"/>
            <a:ext cx="3781425" cy="2514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-746699" y="2841776"/>
                <a:ext cx="4572000" cy="38311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b>
                        <m:sup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𝜌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,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𝜑</m:t>
                          </m:r>
                        </m:e>
                      </m:d>
                      <m:r>
                        <a:rPr lang="ru-RU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ru-RU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𝜌</m:t>
                          </m:r>
                        </m:e>
                        <m:sup>
                          <m:r>
                            <a:rPr lang="ru-RU" sz="2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ru-RU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∗</m:t>
                      </m:r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ru-RU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  <m:r>
                        <a:rPr lang="ru-RU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46699" y="2841776"/>
                <a:ext cx="4572000" cy="383118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3678630" y="2850177"/>
                <a:ext cx="22709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∗(</m:t>
                          </m:r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1.1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630" y="2850177"/>
                <a:ext cx="2270943" cy="369332"/>
              </a:xfrm>
              <a:prstGeom prst="rect">
                <a:avLst/>
              </a:prstGeom>
              <a:blipFill>
                <a:blip r:embed="rId6"/>
                <a:stretch>
                  <a:fillRect t="-121667" r="-21984" b="-18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6900495" y="2842371"/>
                <a:ext cx="11723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ru-RU" b="0" i="0" smtClean="0">
                          <a:latin typeface="Cambria Math" panose="02040503050406030204" pitchFamily="18" charset="0"/>
                        </a:rPr>
                        <m:t>1.1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495" y="2842371"/>
                <a:ext cx="1172309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693484" y="6061872"/>
                <a:ext cx="2095061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1.1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84" y="6061872"/>
                <a:ext cx="2095061" cy="659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4146122" y="6037559"/>
                <a:ext cx="12642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122" y="6037559"/>
                <a:ext cx="1264257" cy="369332"/>
              </a:xfrm>
              <a:prstGeom prst="rect">
                <a:avLst/>
              </a:prstGeom>
              <a:blipFill>
                <a:blip r:embed="rId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46528" r="25779" b="6667"/>
          <a:stretch/>
        </p:blipFill>
        <p:spPr>
          <a:xfrm>
            <a:off x="3381701" y="3452619"/>
            <a:ext cx="2567872" cy="185345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9" t="46389" r="21623" b="8472"/>
          <a:stretch/>
        </p:blipFill>
        <p:spPr>
          <a:xfrm>
            <a:off x="6184091" y="3339984"/>
            <a:ext cx="2680023" cy="1874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6767957" y="6089556"/>
                <a:ext cx="14373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957" y="6089556"/>
                <a:ext cx="1437381" cy="369332"/>
              </a:xfrm>
              <a:prstGeom prst="rect">
                <a:avLst/>
              </a:prstGeom>
              <a:blipFill>
                <a:blip r:embed="rId12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27175" b="15904"/>
          <a:stretch/>
        </p:blipFill>
        <p:spPr>
          <a:xfrm>
            <a:off x="6934720" y="1338928"/>
            <a:ext cx="1209675" cy="130245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5" t="9253" r="27705" b="16676"/>
          <a:stretch/>
        </p:blipFill>
        <p:spPr>
          <a:xfrm>
            <a:off x="4218821" y="1493284"/>
            <a:ext cx="1215758" cy="116935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522364" y="5577209"/>
            <a:ext cx="3358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Профили обрезающих диафрагм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6837" y="5584283"/>
            <a:ext cx="285597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Угловая скорость вращения</a:t>
            </a:r>
          </a:p>
        </p:txBody>
      </p:sp>
      <p:sp>
        <p:nvSpPr>
          <p:cNvPr id="31" name="Плюс 30"/>
          <p:cNvSpPr/>
          <p:nvPr/>
        </p:nvSpPr>
        <p:spPr>
          <a:xfrm>
            <a:off x="5981700" y="1880030"/>
            <a:ext cx="476250" cy="44492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782686" y="956591"/>
            <a:ext cx="157683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Астигматизм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25301" y="820441"/>
            <a:ext cx="185505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Эллиптический параболоид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59120" y="874528"/>
            <a:ext cx="185505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Параболоид вращения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70B44B7-338C-4696-9E52-38B7A66E8CB2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66168F2-E248-49E4-AAF0-586EC92C80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C0D2420-BE2A-4FD5-9E2B-AB66898AC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4F11B4-AF5D-47F0-9699-8E61BEB019C3}"/>
              </a:ext>
            </a:extLst>
          </p:cNvPr>
          <p:cNvSpPr txBox="1"/>
          <p:nvPr/>
        </p:nvSpPr>
        <p:spPr>
          <a:xfrm>
            <a:off x="1774825" y="54690"/>
            <a:ext cx="559435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Формирование на оптической поверхности полиномов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Цернике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ионно-пучковыми методами</a:t>
            </a:r>
          </a:p>
        </p:txBody>
      </p:sp>
    </p:spTree>
    <p:extLst>
      <p:ext uri="{BB962C8B-B14F-4D97-AF65-F5344CB8AC3E}">
        <p14:creationId xmlns:p14="http://schemas.microsoft.com/office/powerpoint/2010/main" val="3534600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BC3A29-1F48-4F09-8AA5-CCA456B721E6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5995DE-D82F-44E3-8CAF-9B9BBAA71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7B5646-3FE7-4FBD-81FD-C99414CEC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0BBC91-8D53-483C-907F-FA0F875A3557}"/>
              </a:ext>
            </a:extLst>
          </p:cNvPr>
          <p:cNvSpPr txBox="1"/>
          <p:nvPr/>
        </p:nvSpPr>
        <p:spPr>
          <a:xfrm>
            <a:off x="1774825" y="54690"/>
            <a:ext cx="559435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Формирование на оптической поверхности полиномов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Цернике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ионно-пучковыми методами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ADD47A-E13B-444A-A259-5AE939C4B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1815036"/>
            <a:ext cx="4218210" cy="32279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ED3024-22A5-4F92-81F2-7DBD63DAE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t="12667" r="33667" b="11926"/>
          <a:stretch/>
        </p:blipFill>
        <p:spPr>
          <a:xfrm>
            <a:off x="4355563" y="1457801"/>
            <a:ext cx="4541520" cy="38785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AB77B1-D8BC-47CC-A5BD-CFEE9D0AC5F2}"/>
              </a:ext>
            </a:extLst>
          </p:cNvPr>
          <p:cNvSpPr txBox="1"/>
          <p:nvPr/>
        </p:nvSpPr>
        <p:spPr>
          <a:xfrm>
            <a:off x="4370162" y="5378543"/>
            <a:ext cx="45415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Полученные экспериментально распределения глубины травления по обозначенным сечениям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95012E-C22B-4DB1-8053-9254E792BCDF}"/>
              </a:ext>
            </a:extLst>
          </p:cNvPr>
          <p:cNvSpPr txBox="1"/>
          <p:nvPr/>
        </p:nvSpPr>
        <p:spPr>
          <a:xfrm>
            <a:off x="246917" y="5130839"/>
            <a:ext cx="39814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Требуемый эллиптический параболоид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8EC720-CEE8-42B0-9B07-F6D423BB64F2}"/>
              </a:ext>
            </a:extLst>
          </p:cNvPr>
          <p:cNvSpPr txBox="1"/>
          <p:nvPr/>
        </p:nvSpPr>
        <p:spPr>
          <a:xfrm>
            <a:off x="8550910" y="1768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ADAA68-72A6-4451-BF6C-52F6D1FCC272}"/>
              </a:ext>
            </a:extLst>
          </p:cNvPr>
          <p:cNvSpPr txBox="1"/>
          <p:nvPr/>
        </p:nvSpPr>
        <p:spPr>
          <a:xfrm>
            <a:off x="8550910" y="30276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96A5FD-C6D4-4A83-97F2-263582875D8A}"/>
              </a:ext>
            </a:extLst>
          </p:cNvPr>
          <p:cNvSpPr txBox="1"/>
          <p:nvPr/>
        </p:nvSpPr>
        <p:spPr>
          <a:xfrm>
            <a:off x="8550910" y="44494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3847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6" r="23169"/>
          <a:stretch/>
        </p:blipFill>
        <p:spPr>
          <a:xfrm rot="16200000">
            <a:off x="4320499" y="1285555"/>
            <a:ext cx="1340360" cy="154322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 r="21460"/>
          <a:stretch/>
        </p:blipFill>
        <p:spPr>
          <a:xfrm rot="16200000">
            <a:off x="7246872" y="1334508"/>
            <a:ext cx="1290574" cy="1499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-521413" y="2824633"/>
                <a:ext cx="4572000" cy="38311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𝜌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,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𝜑</m:t>
                          </m:r>
                        </m:e>
                      </m:d>
                      <m:r>
                        <a:rPr lang="ru-RU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ru-RU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(3</m:t>
                          </m:r>
                          <m:r>
                            <a:rPr lang="ru-RU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𝜌</m:t>
                          </m:r>
                        </m:e>
                        <m:sup>
                          <m: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−2</m:t>
                      </m:r>
                      <m:r>
                        <a:rPr lang="ru-RU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ru-RU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∗</m:t>
                      </m:r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21413" y="2824633"/>
                <a:ext cx="4572000" cy="383118"/>
              </a:xfrm>
              <a:prstGeom prst="rect">
                <a:avLst/>
              </a:prstGeom>
              <a:blipFill>
                <a:blip r:embed="rId5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 t="49289" r="34270" b="34082"/>
          <a:stretch/>
        </p:blipFill>
        <p:spPr>
          <a:xfrm>
            <a:off x="1024320" y="1339253"/>
            <a:ext cx="1228937" cy="1274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798" y="860104"/>
            <a:ext cx="157683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96962" y="828397"/>
            <a:ext cx="240004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Неосесимметричная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часть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76910" y="835352"/>
            <a:ext cx="240004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Осесимметричная часть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6889753" y="2729322"/>
                <a:ext cx="20295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𝜌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sup>
                      </m:sSup>
                      <m:r>
                        <a:rPr lang="ru-RU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+2</m:t>
                      </m:r>
                      <m:r>
                        <a:rPr lang="ru-RU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𝜌</m:t>
                      </m:r>
                      <m:r>
                        <a:rPr lang="ru-RU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)∗1.1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753" y="2729322"/>
                <a:ext cx="2029530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3817123" y="2604998"/>
                <a:ext cx="2822183" cy="665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eqArrPr>
                        <m:e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∗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+1.1)</m:t>
                              </m:r>
                            </m:e>
                          </m:func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∗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+180</m:t>
                                  </m:r>
                                </m:e>
                              </m:d>
                            </m:e>
                          </m:func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+1.1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eqAr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123" y="2604998"/>
                <a:ext cx="2822183" cy="6655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Плюс 23"/>
          <p:cNvSpPr/>
          <p:nvPr/>
        </p:nvSpPr>
        <p:spPr>
          <a:xfrm>
            <a:off x="6265293" y="1708074"/>
            <a:ext cx="530633" cy="46759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 24"/>
          <p:cNvSpPr/>
          <p:nvPr/>
        </p:nvSpPr>
        <p:spPr>
          <a:xfrm>
            <a:off x="3040702" y="1701396"/>
            <a:ext cx="598464" cy="55059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1" y="3186776"/>
            <a:ext cx="3296112" cy="2522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599807" y="5900975"/>
                <a:ext cx="1966820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1.1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07" y="5900975"/>
                <a:ext cx="1966820" cy="6596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7" b="5062"/>
          <a:stretch/>
        </p:blipFill>
        <p:spPr>
          <a:xfrm>
            <a:off x="3336024" y="3227061"/>
            <a:ext cx="3121926" cy="217329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5019" r="14612" b="6460"/>
          <a:stretch/>
        </p:blipFill>
        <p:spPr>
          <a:xfrm>
            <a:off x="6567157" y="3227061"/>
            <a:ext cx="2397137" cy="2133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3902659" y="6009016"/>
                <a:ext cx="1705470" cy="669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𝜌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659" y="6009016"/>
                <a:ext cx="1705470" cy="669992"/>
              </a:xfrm>
              <a:prstGeom prst="rect">
                <a:avLst/>
              </a:prstGeom>
              <a:blipFill>
                <a:blip r:embed="rId13"/>
                <a:stretch>
                  <a:fillRect b="-27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6013206" y="5900063"/>
                <a:ext cx="317765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𝜌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sup>
                      </m:sSup>
                      <m:r>
                        <a:rPr lang="ru-RU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+2</m:t>
                      </m:r>
                      <m:r>
                        <a:rPr lang="ru-RU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𝜌</m:t>
                      </m:r>
                      <m:r>
                        <a:rPr lang="ru-RU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206" y="5900063"/>
                <a:ext cx="3177651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B01FE81-D9C9-4126-B306-33095706B31A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C3E65B6-8C74-4AB9-9C0B-E0E0788A3B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01750BA-794A-4D04-88AF-2077F955D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C107C2-3959-4C08-A3E3-717BCB7A6BCC}"/>
              </a:ext>
            </a:extLst>
          </p:cNvPr>
          <p:cNvSpPr txBox="1"/>
          <p:nvPr/>
        </p:nvSpPr>
        <p:spPr>
          <a:xfrm>
            <a:off x="1774825" y="54690"/>
            <a:ext cx="559435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Формирование на оптической поверхности полиномов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Цернике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ионно-пучковыми методами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EC8AA5-8470-4CB4-875D-077C2EC58F73}"/>
              </a:ext>
            </a:extLst>
          </p:cNvPr>
          <p:cNvSpPr txBox="1"/>
          <p:nvPr/>
        </p:nvSpPr>
        <p:spPr>
          <a:xfrm>
            <a:off x="346837" y="5584283"/>
            <a:ext cx="285597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Угловая скорость вращения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E38F54-CA33-47FB-A37E-7BA732991DD5}"/>
              </a:ext>
            </a:extLst>
          </p:cNvPr>
          <p:cNvSpPr txBox="1"/>
          <p:nvPr/>
        </p:nvSpPr>
        <p:spPr>
          <a:xfrm>
            <a:off x="4755394" y="5535342"/>
            <a:ext cx="3358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Профили обрезающих диафрагм</a:t>
            </a:r>
          </a:p>
        </p:txBody>
      </p:sp>
    </p:spTree>
    <p:extLst>
      <p:ext uri="{BB962C8B-B14F-4D97-AF65-F5344CB8AC3E}">
        <p14:creationId xmlns:p14="http://schemas.microsoft.com/office/powerpoint/2010/main" val="2188006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03443"/>
            <a:ext cx="7886700" cy="3945293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Расширены возможности применения методики обработки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оптических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поверхностей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широкоаперутрным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сильноточным ионным источником.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Проведена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модернизация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исследовательской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установки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Предложено решение проблемы центра при осесимметричной обработке оптической поверхности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широкапертурным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ионным источником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669DE8-7CB7-4F5F-9962-79CCC77DD87D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8EF3AA-B6D8-4868-8F5A-227F5B3A6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46A7DF6-4D84-40B8-8EBE-BBF66CA0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EDE43-9AC8-4AFE-A0D9-3C3579524D4C}"/>
              </a:ext>
            </a:extLst>
          </p:cNvPr>
          <p:cNvSpPr txBox="1"/>
          <p:nvPr/>
        </p:nvSpPr>
        <p:spPr>
          <a:xfrm>
            <a:off x="1774825" y="167387"/>
            <a:ext cx="559435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754090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209" y="3136612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Спасибо за внимание!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BA7B4D-DFA4-4E35-B709-70CAC55EA9F5}"/>
              </a:ext>
            </a:extLst>
          </p:cNvPr>
          <p:cNvSpPr/>
          <p:nvPr/>
        </p:nvSpPr>
        <p:spPr>
          <a:xfrm>
            <a:off x="0" y="-621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8A96A1-6C9B-425C-830F-964E28108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-14318"/>
            <a:ext cx="1486837" cy="53259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F16423A-F2EC-48D7-9AE5-E470F02E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30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74" y="1032268"/>
            <a:ext cx="8797211" cy="1741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2780706" y="4419792"/>
                <a:ext cx="308140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𝑅𝑀𝑆</m:t>
                      </m:r>
                      <m:r>
                        <a:rPr lang="ru-RU" sz="3200" i="0">
                          <a:latin typeface="Cambria Math" panose="02040503050406030204" pitchFamily="18" charset="0"/>
                        </a:rPr>
                        <m:t> ≤ </m:t>
                      </m:r>
                      <m:f>
                        <m:fPr>
                          <m:type m:val="lin"/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ru-RU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706" y="4419792"/>
                <a:ext cx="308140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670884" y="3476975"/>
            <a:ext cx="7880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Критерий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Марешаля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связывает точность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RMS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оптической поверхности и длину волны используемого излучения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0884" y="5178602"/>
            <a:ext cx="7802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Оптические поверхности с требуемыми характеристиками могут быть получены при помощи ионно-пучкового травления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F57B475-A352-4E94-BD88-DE40E19F3853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60B198-B818-41DD-8357-2F67D38FF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3697" y="95504"/>
            <a:ext cx="3807664" cy="4608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A22B0A-84B8-4CBD-B538-4EEB5D0C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303" y="6546081"/>
            <a:ext cx="491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....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62304" y="2827440"/>
            <a:ext cx="78803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применения рентгенооптических систем нормального падения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255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33402" t="11111" r="34237" b="47951"/>
          <a:stretch/>
        </p:blipFill>
        <p:spPr>
          <a:xfrm>
            <a:off x="2316818" y="4252217"/>
            <a:ext cx="3059874" cy="2177374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264B25-B401-4F47-AF85-6072C84905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1CB2FC-6F34-428F-BB62-3B1AF6C64962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937" t="11728" r="38651" b="55621"/>
          <a:stretch/>
        </p:blipFill>
        <p:spPr>
          <a:xfrm>
            <a:off x="28152" y="4403223"/>
            <a:ext cx="2628708" cy="11121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517" y="1067132"/>
            <a:ext cx="2866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Сэр Уильям Роберт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Гроув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(1811 – 1896)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Первое упоминание «распыления»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1852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год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6973" y="994930"/>
            <a:ext cx="3588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Гюнтершульце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Толльмин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впервые обратили внимание на изменение рельефа поверхности в результате ионной бомбардировки. (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1942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3324" y="2753179"/>
            <a:ext cx="3174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J. Stark,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Zeits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. f.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Elektroch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. 14, 754 (1908)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3324" y="3337954"/>
            <a:ext cx="3105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Впервые распыление описано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основе соударений атомов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6667" t="8272" r="20158" b="67621"/>
          <a:stretch/>
        </p:blipFill>
        <p:spPr>
          <a:xfrm>
            <a:off x="5306734" y="4403223"/>
            <a:ext cx="3553115" cy="7626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71977" y="2705544"/>
            <a:ext cx="3343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1969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вышла работа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Питера Зигмунда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которая стала основой для современного представления физического распыления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28473" t="11481" r="35160" b="76056"/>
          <a:stretch/>
        </p:blipFill>
        <p:spPr>
          <a:xfrm>
            <a:off x="5306734" y="5616015"/>
            <a:ext cx="3736278" cy="7338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57950" y="948724"/>
            <a:ext cx="27740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1988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году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Марк Брэдли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впервые описал процесс формообразования структур на поверхности в ходе ионного облучения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50BA8CA-3F1E-4E57-9BBE-5ECD93B52910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C783C4-B8DE-4B7B-87C6-8BCBFAA60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AD43BFA6-2247-4627-8EC4-502D8E19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697" y="95504"/>
            <a:ext cx="3807664" cy="4608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79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0" b="96094" l="6250" r="100000">
                        <a14:foregroundMark x1="75391" y1="38932" x2="75391" y2="38932"/>
                        <a14:foregroundMark x1="48145" y1="86719" x2="48145" y2="86719"/>
                        <a14:foregroundMark x1="75488" y1="86589" x2="75488" y2="86589"/>
                        <a14:foregroundMark x1="77441" y1="87500" x2="77441" y2="87500"/>
                        <a14:foregroundMark x1="73633" y1="87500" x2="73633" y2="87500"/>
                        <a14:foregroundMark x1="72266" y1="87500" x2="72266" y2="87500"/>
                        <a14:foregroundMark x1="48828" y1="86719" x2="48828" y2="86719"/>
                        <a14:foregroundMark x1="32031" y1="54818" x2="32031" y2="54818"/>
                        <a14:foregroundMark x1="32520" y1="56901" x2="32520" y2="56901"/>
                        <a14:foregroundMark x1="33203" y1="67448" x2="39844" y2="67448"/>
                        <a14:foregroundMark x1="32031" y1="67578" x2="44141" y2="66536"/>
                        <a14:foregroundMark x1="22852" y1="69271" x2="48145" y2="67448"/>
                        <a14:foregroundMark x1="7910" y1="39583" x2="8594" y2="91146"/>
                        <a14:foregroundMark x1="9473" y1="91536" x2="52734" y2="89323"/>
                        <a14:foregroundMark x1="71582" y1="93099" x2="94336" y2="83594"/>
                        <a14:foregroundMark x1="75000" y1="33203" x2="75684" y2="39193"/>
                        <a14:foregroundMark x1="77930" y1="45573" x2="79785" y2="44661"/>
                        <a14:backgroundMark x1="47363" y1="35286" x2="46191" y2="31641"/>
                        <a14:backgroundMark x1="45605" y1="36589" x2="45605" y2="36589"/>
                        <a14:backgroundMark x1="42285" y1="37500" x2="42969" y2="29818"/>
                        <a14:backgroundMark x1="37695" y1="43490" x2="47852" y2="31641"/>
                        <a14:backgroundMark x1="87793" y1="49609" x2="76758" y2="18490"/>
                        <a14:backgroundMark x1="79980" y1="48047" x2="80469" y2="35286"/>
                        <a14:backgroundMark x1="78125" y1="41016" x2="78125" y2="34635"/>
                        <a14:backgroundMark x1="79785" y1="51953" x2="87793" y2="55599"/>
                        <a14:backgroundMark x1="89453" y1="49870" x2="92480" y2="48047"/>
                        <a14:backgroundMark x1="96289" y1="36849" x2="95020" y2="34635"/>
                        <a14:backgroundMark x1="97070" y1="33984" x2="98438" y2="30990"/>
                        <a14:backgroundMark x1="76855" y1="39844" x2="77246" y2="33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4" t="11741" r="-159" b="4782"/>
          <a:stretch/>
        </p:blipFill>
        <p:spPr bwMode="auto">
          <a:xfrm>
            <a:off x="4750789" y="3744364"/>
            <a:ext cx="4393212" cy="2683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50998" y="2643848"/>
            <a:ext cx="4343621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Коррекция формы поверхности малоразмерным ионным </a:t>
            </a:r>
          </a:p>
          <a:p>
            <a:pPr algn="ctr"/>
            <a:r>
              <a:rPr lang="ru-RU" sz="2400" dirty="0"/>
              <a:t>пучком</a:t>
            </a:r>
          </a:p>
        </p:txBody>
      </p:sp>
      <p:sp>
        <p:nvSpPr>
          <p:cNvPr id="11" name="Надпись 12"/>
          <p:cNvSpPr txBox="1"/>
          <p:nvPr/>
        </p:nvSpPr>
        <p:spPr>
          <a:xfrm>
            <a:off x="7706728" y="2319349"/>
            <a:ext cx="260350" cy="2603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4" name="Рисунок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63" y="3429000"/>
            <a:ext cx="4482225" cy="311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адпись 24"/>
          <p:cNvSpPr txBox="1">
            <a:spLocks noChangeArrowheads="1"/>
          </p:cNvSpPr>
          <p:nvPr/>
        </p:nvSpPr>
        <p:spPr bwMode="auto">
          <a:xfrm>
            <a:off x="5786076" y="2574324"/>
            <a:ext cx="572870" cy="61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Надпись 30"/>
          <p:cNvSpPr txBox="1">
            <a:spLocks noChangeArrowheads="1"/>
          </p:cNvSpPr>
          <p:nvPr/>
        </p:nvSpPr>
        <p:spPr bwMode="auto">
          <a:xfrm>
            <a:off x="7184320" y="2225638"/>
            <a:ext cx="523508" cy="63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8563" y="2628840"/>
            <a:ext cx="4040147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Осесимметричная обработка</a:t>
            </a:r>
            <a:endParaRPr lang="en-US" sz="2400" dirty="0"/>
          </a:p>
          <a:p>
            <a:pPr algn="ctr"/>
            <a:r>
              <a:rPr lang="ru-RU" sz="2400" dirty="0" err="1"/>
              <a:t>широкоапертурным</a:t>
            </a:r>
            <a:r>
              <a:rPr lang="ru-RU" sz="2400" dirty="0"/>
              <a:t> ионным пучком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83697" y="944200"/>
            <a:ext cx="4134603" cy="9541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 ионно-пучкового формообразования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 rot="-5400000" flipH="1">
            <a:off x="2389037" y="2152234"/>
            <a:ext cx="612000" cy="222679"/>
          </a:xfrm>
          <a:prstGeom prst="rightArrow">
            <a:avLst>
              <a:gd name="adj1" fmla="val 36583"/>
              <a:gd name="adj2" fmla="val 158081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50BA8CA-3F1E-4E57-9BBE-5ECD93B52910}"/>
              </a:ext>
            </a:extLst>
          </p:cNvPr>
          <p:cNvSpPr/>
          <p:nvPr/>
        </p:nvSpPr>
        <p:spPr>
          <a:xfrm>
            <a:off x="1" y="7912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C783C4-B8DE-4B7B-87C6-8BCBFAA60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4" y="53651"/>
            <a:ext cx="1486837" cy="532598"/>
          </a:xfrm>
          <a:prstGeom prst="rect">
            <a:avLst/>
          </a:prstGeom>
        </p:spPr>
      </p:pic>
      <p:sp>
        <p:nvSpPr>
          <p:cNvPr id="23" name="AutoShape 20">
            <a:extLst>
              <a:ext uri="{FF2B5EF4-FFF2-40B4-BE49-F238E27FC236}">
                <a16:creationId xmlns:a16="http://schemas.microsoft.com/office/drawing/2014/main" id="{CC1CC535-DE33-4210-8DA9-3BA865B01853}"/>
              </a:ext>
            </a:extLst>
          </p:cNvPr>
          <p:cNvSpPr>
            <a:spLocks noChangeArrowheads="1"/>
          </p:cNvSpPr>
          <p:nvPr/>
        </p:nvSpPr>
        <p:spPr bwMode="auto">
          <a:xfrm rot="-5400000" flipH="1">
            <a:off x="6299585" y="2150656"/>
            <a:ext cx="612000" cy="222679"/>
          </a:xfrm>
          <a:prstGeom prst="rightArrow">
            <a:avLst>
              <a:gd name="adj1" fmla="val 36583"/>
              <a:gd name="adj2" fmla="val 158081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7CE726-17A2-43B2-8776-573D0C57EA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1CB2FC-6F34-428F-BB62-3B1AF6C64962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AD43BFA6-2247-4627-8EC4-502D8E19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79" y="125373"/>
            <a:ext cx="6534364" cy="46087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Методики формообразования оптических поверхностей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широкоапертурным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источником ионов</a:t>
            </a:r>
          </a:p>
        </p:txBody>
      </p:sp>
    </p:spTree>
    <p:extLst>
      <p:ext uri="{BB962C8B-B14F-4D97-AF65-F5344CB8AC3E}">
        <p14:creationId xmlns:p14="http://schemas.microsoft.com/office/powerpoint/2010/main" val="4471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1CB2FC-6F34-428F-BB62-3B1AF6C64962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  <p:sp>
        <p:nvSpPr>
          <p:cNvPr id="9" name="TextBox 8"/>
          <p:cNvSpPr txBox="1"/>
          <p:nvPr/>
        </p:nvSpPr>
        <p:spPr>
          <a:xfrm>
            <a:off x="1891163" y="1089955"/>
            <a:ext cx="5361676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обработка</a:t>
            </a:r>
            <a:endParaRPr lang="en-US" sz="2400" dirty="0"/>
          </a:p>
          <a:p>
            <a:pPr algn="ctr"/>
            <a:r>
              <a:rPr lang="ru-RU" sz="2400" dirty="0" err="1"/>
              <a:t>широкоапертурным</a:t>
            </a:r>
            <a:r>
              <a:rPr lang="ru-RU" sz="2400" dirty="0"/>
              <a:t> ионным пучком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50BA8CA-3F1E-4E57-9BBE-5ECD93B52910}"/>
              </a:ext>
            </a:extLst>
          </p:cNvPr>
          <p:cNvSpPr/>
          <p:nvPr/>
        </p:nvSpPr>
        <p:spPr>
          <a:xfrm>
            <a:off x="1" y="7912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C783C4-B8DE-4B7B-87C6-8BCBFAA60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4" y="53651"/>
            <a:ext cx="1486837" cy="532598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D43BFA6-2247-4627-8EC4-502D8E19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79" y="125373"/>
            <a:ext cx="6534364" cy="46087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Методики формообразования оптических поверхностей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широкоапертурным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источником ионов</a:t>
            </a: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 rot="-5400000" flipH="1">
            <a:off x="2941761" y="2370962"/>
            <a:ext cx="612000" cy="222679"/>
          </a:xfrm>
          <a:prstGeom prst="rightArrow">
            <a:avLst>
              <a:gd name="adj1" fmla="val 36583"/>
              <a:gd name="adj2" fmla="val 158081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 rot="-5400000" flipH="1">
            <a:off x="5511259" y="2370961"/>
            <a:ext cx="612000" cy="222679"/>
          </a:xfrm>
          <a:prstGeom prst="rightArrow">
            <a:avLst>
              <a:gd name="adj1" fmla="val 36583"/>
              <a:gd name="adj2" fmla="val 158081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23262" y="2941211"/>
            <a:ext cx="2684352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осесимметричная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908768" y="2941211"/>
            <a:ext cx="2633319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неосесимметричная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36424" y="4388157"/>
            <a:ext cx="2501131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полировка</a:t>
            </a:r>
            <a:endParaRPr lang="ru-RU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136421" y="4388157"/>
            <a:ext cx="4405665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асферизация</a:t>
            </a:r>
            <a:endParaRPr lang="ru-RU" sz="2000" dirty="0"/>
          </a:p>
        </p:txBody>
      </p:sp>
      <p:sp>
        <p:nvSpPr>
          <p:cNvPr id="25" name="AutoShape 20"/>
          <p:cNvSpPr>
            <a:spLocks noChangeArrowheads="1"/>
          </p:cNvSpPr>
          <p:nvPr/>
        </p:nvSpPr>
        <p:spPr bwMode="auto">
          <a:xfrm rot="-5400000" flipH="1">
            <a:off x="3741435" y="3688891"/>
            <a:ext cx="612000" cy="222679"/>
          </a:xfrm>
          <a:prstGeom prst="rightArrow">
            <a:avLst>
              <a:gd name="adj1" fmla="val 36583"/>
              <a:gd name="adj2" fmla="val 158081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latin typeface="Arial Unicode MS" pitchFamily="34" charset="-128"/>
              <a:ea typeface="Arial Unicode MS" pitchFamily="34" charset="-128"/>
            </a:endParaRPr>
          </a:p>
        </p:txBody>
      </p:sp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8" t="18468" r="22656" b="20699"/>
          <a:stretch>
            <a:fillRect/>
          </a:stretch>
        </p:blipFill>
        <p:spPr bwMode="auto">
          <a:xfrm>
            <a:off x="3247761" y="5070193"/>
            <a:ext cx="1678790" cy="145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8750" r="22656" b="20290"/>
          <a:stretch>
            <a:fillRect/>
          </a:stretch>
        </p:blipFill>
        <p:spPr bwMode="auto">
          <a:xfrm>
            <a:off x="6026958" y="5087866"/>
            <a:ext cx="1668386" cy="145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utoShape 20"/>
          <p:cNvSpPr>
            <a:spLocks noChangeArrowheads="1"/>
          </p:cNvSpPr>
          <p:nvPr/>
        </p:nvSpPr>
        <p:spPr bwMode="auto">
          <a:xfrm rot="-5400000" flipH="1">
            <a:off x="1528601" y="3679860"/>
            <a:ext cx="612000" cy="222679"/>
          </a:xfrm>
          <a:prstGeom prst="rightArrow">
            <a:avLst>
              <a:gd name="adj1" fmla="val 36583"/>
              <a:gd name="adj2" fmla="val 158081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31" name="AutoShape 20"/>
          <p:cNvSpPr>
            <a:spLocks noChangeArrowheads="1"/>
          </p:cNvSpPr>
          <p:nvPr/>
        </p:nvSpPr>
        <p:spPr bwMode="auto">
          <a:xfrm rot="-5400000" flipH="1">
            <a:off x="5105396" y="3640971"/>
            <a:ext cx="612000" cy="222679"/>
          </a:xfrm>
          <a:prstGeom prst="rightArrow">
            <a:avLst>
              <a:gd name="adj1" fmla="val 36583"/>
              <a:gd name="adj2" fmla="val 158081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latin typeface="Arial Unicode MS" pitchFamily="34" charset="-128"/>
              <a:ea typeface="Arial Unicode MS" pitchFamily="34" charset="-128"/>
            </a:endParaRPr>
          </a:p>
        </p:txBody>
      </p:sp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8" t="18468" r="22656" b="20699"/>
          <a:stretch>
            <a:fillRect/>
          </a:stretch>
        </p:blipFill>
        <p:spPr bwMode="auto">
          <a:xfrm>
            <a:off x="748965" y="5079224"/>
            <a:ext cx="1678790" cy="145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Овал 33"/>
          <p:cNvSpPr/>
          <p:nvPr/>
        </p:nvSpPr>
        <p:spPr>
          <a:xfrm>
            <a:off x="759239" y="5157627"/>
            <a:ext cx="1377786" cy="1371012"/>
          </a:xfrm>
          <a:prstGeom prst="ellipse">
            <a:avLst/>
          </a:prstGeom>
          <a:solidFill>
            <a:srgbClr val="AFF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302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1CB2FC-6F34-428F-BB62-3B1AF6C64962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16689" y="5849938"/>
            <a:ext cx="3689350" cy="5064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400" b="1" dirty="0">
                <a:latin typeface="Arial" panose="020B0604020202020204" pitchFamily="34" charset="0"/>
              </a:rPr>
              <a:t>Эталонный фронт – сферическая </a:t>
            </a:r>
            <a:r>
              <a:rPr lang="ru-RU" altLang="ru-RU" sz="1400" b="1" dirty="0" smtClean="0">
                <a:latin typeface="Arial" panose="020B0604020202020204" pitchFamily="34" charset="0"/>
              </a:rPr>
              <a:t>волна</a:t>
            </a:r>
            <a:endParaRPr lang="el-GR" altLang="ru-RU" sz="1400" b="1" dirty="0">
              <a:latin typeface="Arial" panose="020B0604020202020204" pitchFamily="34" charset="0"/>
            </a:endParaRPr>
          </a:p>
        </p:txBody>
      </p:sp>
      <p:pic>
        <p:nvPicPr>
          <p:cNvPr id="14" name="Picture 2" descr="Атт сферы 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18" y="3405102"/>
            <a:ext cx="3103470" cy="219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46554" y="929777"/>
            <a:ext cx="3029619" cy="639763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defRPr/>
            </a:pPr>
            <a:r>
              <a:rPr lang="ru-RU" sz="2000" kern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ИДВС </a:t>
            </a:r>
            <a:r>
              <a:rPr lang="ru-RU" sz="2000" kern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интерферометр</a:t>
            </a:r>
            <a:endParaRPr lang="ru-RU" sz="2000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9" y="1505174"/>
            <a:ext cx="3050911" cy="1735115"/>
          </a:xfrm>
          <a:prstGeom prst="rect">
            <a:avLst/>
          </a:prstGeom>
        </p:spPr>
      </p:pic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5373300" y="864258"/>
            <a:ext cx="3159335" cy="639763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defRPr/>
            </a:pPr>
            <a:r>
              <a:rPr lang="ru-RU" sz="2000" kern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Интерферометр </a:t>
            </a:r>
            <a:r>
              <a:rPr lang="ru-RU" sz="2000" kern="0" dirty="0" err="1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Физо</a:t>
            </a:r>
            <a:endParaRPr lang="ru-RU" sz="2000" kern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653" y="1350957"/>
            <a:ext cx="2824949" cy="2114298"/>
          </a:xfrm>
          <a:prstGeom prst="rect">
            <a:avLst/>
          </a:prstGeom>
        </p:spPr>
      </p:pic>
      <p:pic>
        <p:nvPicPr>
          <p:cNvPr id="25" name="Picture 7" descr="4D Technology’s Fizeau Interferomet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31" y="3607431"/>
            <a:ext cx="3912378" cy="21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50BA8CA-3F1E-4E57-9BBE-5ECD93B52910}"/>
              </a:ext>
            </a:extLst>
          </p:cNvPr>
          <p:cNvSpPr/>
          <p:nvPr/>
        </p:nvSpPr>
        <p:spPr>
          <a:xfrm>
            <a:off x="1" y="7912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7C783C4-B8DE-4B7B-87C6-8BCBFAA60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4" y="53651"/>
            <a:ext cx="1486837" cy="532598"/>
          </a:xfrm>
          <a:prstGeom prst="rect">
            <a:avLst/>
          </a:prstGeom>
        </p:spPr>
      </p:pic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AD43BFA6-2247-4627-8EC4-502D8E19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79" y="125373"/>
            <a:ext cx="6534364" cy="46087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Измерение формы поверхности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5098261" y="5849937"/>
            <a:ext cx="3689350" cy="5064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400" b="1" dirty="0" smtClean="0">
                <a:latin typeface="Arial" panose="020B0604020202020204" pitchFamily="34" charset="0"/>
              </a:rPr>
              <a:t>Применяется эталонная поверхность</a:t>
            </a:r>
            <a:endParaRPr lang="el-GR" altLang="ru-RU" sz="1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3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8757" y="10398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969477" y="19091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2" y="530267"/>
            <a:ext cx="4399364" cy="329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65482" y="3864362"/>
            <a:ext cx="437184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Схема осесимметричной обработки поверхности.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Широкоапертурный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источник ионов;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Квазипараллельный ионный пучок;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Формирующая диафрагма;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Ионный пучок прошедший;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Обрабатываемый образец;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Система позиционирования.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r="12501"/>
          <a:stretch/>
        </p:blipFill>
        <p:spPr>
          <a:xfrm>
            <a:off x="5016280" y="2361198"/>
            <a:ext cx="3175220" cy="2960734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016280" y="5526355"/>
            <a:ext cx="3303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Диафрагма для осесимметричной обработки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4-конечная звезда 14"/>
          <p:cNvSpPr/>
          <p:nvPr/>
        </p:nvSpPr>
        <p:spPr>
          <a:xfrm rot="2700000">
            <a:off x="6510061" y="3206631"/>
            <a:ext cx="216000" cy="216000"/>
          </a:xfrm>
          <a:prstGeom prst="star4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TextBox 15"/>
          <p:cNvSpPr txBox="1"/>
          <p:nvPr/>
        </p:nvSpPr>
        <p:spPr>
          <a:xfrm>
            <a:off x="6151451" y="1533698"/>
            <a:ext cx="2373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Ось вращения детали</a:t>
            </a:r>
          </a:p>
        </p:txBody>
      </p:sp>
      <p:cxnSp>
        <p:nvCxnSpPr>
          <p:cNvPr id="17" name="Прямая со стрелкой 16"/>
          <p:cNvCxnSpPr>
            <a:cxnSpLocks/>
            <a:stCxn id="16" idx="2"/>
            <a:endCxn id="15" idx="0"/>
          </p:cNvCxnSpPr>
          <p:nvPr/>
        </p:nvCxnSpPr>
        <p:spPr>
          <a:xfrm flipH="1">
            <a:off x="6694429" y="2180029"/>
            <a:ext cx="643768" cy="10582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79759CB-BD02-4444-9DB9-BBEE4697C3D8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06E785-FDAC-4FDE-8CBD-A48053284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C60F4E6-11E6-4FCD-85F6-444F71469616}"/>
              </a:ext>
            </a:extLst>
          </p:cNvPr>
          <p:cNvSpPr txBox="1"/>
          <p:nvPr/>
        </p:nvSpPr>
        <p:spPr>
          <a:xfrm>
            <a:off x="1774825" y="54690"/>
            <a:ext cx="559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Модернизация осесимметричного ионного травления</a:t>
            </a:r>
          </a:p>
        </p:txBody>
      </p:sp>
      <p:sp>
        <p:nvSpPr>
          <p:cNvPr id="27" name="Номер слайда 26">
            <a:extLst>
              <a:ext uri="{FF2B5EF4-FFF2-40B4-BE49-F238E27FC236}">
                <a16:creationId xmlns:a16="http://schemas.microsoft.com/office/drawing/2014/main" id="{E42813B4-93F4-4C93-B400-58629701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96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0"/>
          <a:stretch/>
        </p:blipFill>
        <p:spPr>
          <a:xfrm>
            <a:off x="992409" y="746880"/>
            <a:ext cx="7243138" cy="521403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 flipV="1">
            <a:off x="3546720" y="1041400"/>
            <a:ext cx="0" cy="404566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95891" y="1741352"/>
            <a:ext cx="148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Ось вращения детали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86726" y="5689956"/>
            <a:ext cx="58545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</a:t>
            </a: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глубины</a:t>
            </a: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травления</a:t>
            </a: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тестовых</a:t>
            </a: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образцах</a:t>
            </a: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</a:t>
            </a: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настройки</a:t>
            </a:r>
            <a:endParaRPr kumimoji="0" lang="ru-RU" alt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A94A644-3C14-4CFD-9FD1-25D38464B339}"/>
              </a:ext>
            </a:extLst>
          </p:cNvPr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77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708693-25EF-47E0-8DE4-AC381EC15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23782"/>
            <a:ext cx="1486837" cy="532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1B2A7A-9965-4BDB-B16F-3ECC5199E234}"/>
              </a:ext>
            </a:extLst>
          </p:cNvPr>
          <p:cNvSpPr txBox="1"/>
          <p:nvPr/>
        </p:nvSpPr>
        <p:spPr>
          <a:xfrm>
            <a:off x="1774825" y="54690"/>
            <a:ext cx="559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Модернизация осесимметричного ионного травления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CB0629E-EA8D-44AB-A4DB-5A0C4F8B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43251" y="2860738"/>
            <a:ext cx="1900719" cy="986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3341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96862</TotalTime>
  <Words>1371</Words>
  <Application>Microsoft Office PowerPoint</Application>
  <PresentationFormat>Экран (4:3)</PresentationFormat>
  <Paragraphs>232</Paragraphs>
  <Slides>26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Microsoft YaHei UI Light</vt:lpstr>
      <vt:lpstr>Arial</vt:lpstr>
      <vt:lpstr>Arial Unicode MS</vt:lpstr>
      <vt:lpstr>Calibri</vt:lpstr>
      <vt:lpstr>Calibri Light</vt:lpstr>
      <vt:lpstr>Cambria</vt:lpstr>
      <vt:lpstr>Cambria Math</vt:lpstr>
      <vt:lpstr>Century Gothic</vt:lpstr>
      <vt:lpstr>Times New Roman</vt:lpstr>
      <vt:lpstr>Тема Office</vt:lpstr>
      <vt:lpstr>Методики формообразования оптических поверхностей широкоапертурным источником ионов</vt:lpstr>
      <vt:lpstr>План доклада</vt:lpstr>
      <vt:lpstr>Введение</vt:lpstr>
      <vt:lpstr>История</vt:lpstr>
      <vt:lpstr>Методики формообразования оптических поверхностей широкоапертурным источником ионов</vt:lpstr>
      <vt:lpstr>Методики формообразования оптических поверхностей широкоапертурным источником ионов</vt:lpstr>
      <vt:lpstr>Измерение формы поверхности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Чернышев Алексей Константинович</cp:lastModifiedBy>
  <cp:revision>589</cp:revision>
  <dcterms:created xsi:type="dcterms:W3CDTF">2018-12-18T19:04:16Z</dcterms:created>
  <dcterms:modified xsi:type="dcterms:W3CDTF">2024-03-21T11:12:05Z</dcterms:modified>
</cp:coreProperties>
</file>