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0" r:id="rId3"/>
    <p:sldId id="261" r:id="rId4"/>
    <p:sldId id="318" r:id="rId5"/>
    <p:sldId id="319" r:id="rId6"/>
    <p:sldId id="313" r:id="rId7"/>
    <p:sldId id="320" r:id="rId8"/>
    <p:sldId id="321" r:id="rId9"/>
    <p:sldId id="324" r:id="rId10"/>
    <p:sldId id="325" r:id="rId11"/>
    <p:sldId id="326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36" r:id="rId21"/>
    <p:sldId id="285" r:id="rId22"/>
  </p:sldIdLst>
  <p:sldSz cx="9144000" cy="6858000" type="screen4x3"/>
  <p:notesSz cx="6858000" cy="9144000"/>
  <p:defaultTextStyle>
    <a:defPPr>
      <a:defRPr lang="ru-RU"/>
    </a:defPPr>
    <a:lvl1pPr marL="0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7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13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71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28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85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41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98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56" algn="l" defTabSz="91431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8894" autoAdjust="0"/>
  </p:normalViewPr>
  <p:slideViewPr>
    <p:cSldViewPr>
      <p:cViewPr varScale="1">
        <p:scale>
          <a:sx n="109" d="100"/>
          <a:sy n="109" d="100"/>
        </p:scale>
        <p:origin x="-10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1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5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1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6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7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94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2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1" y="274639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4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4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5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1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4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62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78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294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09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25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1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3" indent="0">
              <a:buNone/>
              <a:defRPr sz="1800" b="1"/>
            </a:lvl3pPr>
            <a:lvl4pPr marL="1371471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1" indent="0">
              <a:buNone/>
              <a:defRPr sz="1600" b="1"/>
            </a:lvl7pPr>
            <a:lvl8pPr marL="3200098" indent="0">
              <a:buNone/>
              <a:defRPr sz="1600" b="1"/>
            </a:lvl8pPr>
            <a:lvl9pPr marL="365725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57" indent="0">
              <a:buNone/>
              <a:defRPr sz="2000" b="1"/>
            </a:lvl2pPr>
            <a:lvl3pPr marL="914313" indent="0">
              <a:buNone/>
              <a:defRPr sz="1800" b="1"/>
            </a:lvl3pPr>
            <a:lvl4pPr marL="1371471" indent="0">
              <a:buNone/>
              <a:defRPr sz="1600" b="1"/>
            </a:lvl4pPr>
            <a:lvl5pPr marL="1828628" indent="0">
              <a:buNone/>
              <a:defRPr sz="1600" b="1"/>
            </a:lvl5pPr>
            <a:lvl6pPr marL="2285785" indent="0">
              <a:buNone/>
              <a:defRPr sz="1600" b="1"/>
            </a:lvl6pPr>
            <a:lvl7pPr marL="2742941" indent="0">
              <a:buNone/>
              <a:defRPr sz="1600" b="1"/>
            </a:lvl7pPr>
            <a:lvl8pPr marL="3200098" indent="0">
              <a:buNone/>
              <a:defRPr sz="1600" b="1"/>
            </a:lvl8pPr>
            <a:lvl9pPr marL="3657256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3" indent="0">
              <a:buNone/>
              <a:defRPr sz="1000"/>
            </a:lvl3pPr>
            <a:lvl4pPr marL="1371471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1" indent="0">
              <a:buNone/>
              <a:defRPr sz="900"/>
            </a:lvl7pPr>
            <a:lvl8pPr marL="3200098" indent="0">
              <a:buNone/>
              <a:defRPr sz="900"/>
            </a:lvl8pPr>
            <a:lvl9pPr marL="365725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157" indent="0">
              <a:buNone/>
              <a:defRPr sz="2800"/>
            </a:lvl2pPr>
            <a:lvl3pPr marL="914313" indent="0">
              <a:buNone/>
              <a:defRPr sz="2400"/>
            </a:lvl3pPr>
            <a:lvl4pPr marL="1371471" indent="0">
              <a:buNone/>
              <a:defRPr sz="2000"/>
            </a:lvl4pPr>
            <a:lvl5pPr marL="1828628" indent="0">
              <a:buNone/>
              <a:defRPr sz="2000"/>
            </a:lvl5pPr>
            <a:lvl6pPr marL="2285785" indent="0">
              <a:buNone/>
              <a:defRPr sz="2000"/>
            </a:lvl6pPr>
            <a:lvl7pPr marL="2742941" indent="0">
              <a:buNone/>
              <a:defRPr sz="2000"/>
            </a:lvl7pPr>
            <a:lvl8pPr marL="3200098" indent="0">
              <a:buNone/>
              <a:defRPr sz="2000"/>
            </a:lvl8pPr>
            <a:lvl9pPr marL="3657256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57" indent="0">
              <a:buNone/>
              <a:defRPr sz="1200"/>
            </a:lvl2pPr>
            <a:lvl3pPr marL="914313" indent="0">
              <a:buNone/>
              <a:defRPr sz="1000"/>
            </a:lvl3pPr>
            <a:lvl4pPr marL="1371471" indent="0">
              <a:buNone/>
              <a:defRPr sz="900"/>
            </a:lvl4pPr>
            <a:lvl5pPr marL="1828628" indent="0">
              <a:buNone/>
              <a:defRPr sz="900"/>
            </a:lvl5pPr>
            <a:lvl6pPr marL="2285785" indent="0">
              <a:buNone/>
              <a:defRPr sz="900"/>
            </a:lvl6pPr>
            <a:lvl7pPr marL="2742941" indent="0">
              <a:buNone/>
              <a:defRPr sz="900"/>
            </a:lvl7pPr>
            <a:lvl8pPr marL="3200098" indent="0">
              <a:buNone/>
              <a:defRPr sz="900"/>
            </a:lvl8pPr>
            <a:lvl9pPr marL="3657256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32" tIns="45715" rIns="91432" bIns="45715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32" tIns="45715" rIns="91432" bIns="45715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32" tIns="45715" rIns="91432" bIns="45715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32" tIns="45715" rIns="91432" bIns="45715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32" tIns="45715" rIns="91432" bIns="45715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313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8" indent="-342868" algn="l" defTabSz="914313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880" indent="-285723" algn="l" defTabSz="914313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892" indent="-228579" algn="l" defTabSz="914313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049" indent="-228579" algn="l" defTabSz="914313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206" indent="-228579" algn="l" defTabSz="914313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363" indent="-228579" algn="l" defTabSz="9143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520" indent="-228579" algn="l" defTabSz="9143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677" indent="-228579" algn="l" defTabSz="9143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834" indent="-228579" algn="l" defTabSz="91431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57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13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71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628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785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941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98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256" algn="l" defTabSz="91431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1.png"/><Relationship Id="rId4" Type="http://schemas.openxmlformats.org/officeDocument/2006/relationships/image" Target="../media/image4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3.png"/><Relationship Id="rId2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5.png"/><Relationship Id="rId5" Type="http://schemas.openxmlformats.org/officeDocument/2006/relationships/image" Target="../media/image46.png"/><Relationship Id="rId4" Type="http://schemas.openxmlformats.org/officeDocument/2006/relationships/image" Target="../media/image44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image" Target="../media/image5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5.png"/><Relationship Id="rId4" Type="http://schemas.openxmlformats.org/officeDocument/2006/relationships/image" Target="../media/image5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58.png"/><Relationship Id="rId7" Type="http://schemas.openxmlformats.org/officeDocument/2006/relationships/image" Target="../media/image61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0.png"/><Relationship Id="rId5" Type="http://schemas.openxmlformats.org/officeDocument/2006/relationships/image" Target="../media/image57.png"/><Relationship Id="rId4" Type="http://schemas.openxmlformats.org/officeDocument/2006/relationships/image" Target="../media/image5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image" Target="../media/image6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5.png"/><Relationship Id="rId4" Type="http://schemas.openxmlformats.org/officeDocument/2006/relationships/image" Target="../media/image6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Relationship Id="rId9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D3D9B415-E13E-4226-8627-9E7BF8FD03C5}"/>
              </a:ext>
            </a:extLst>
          </p:cNvPr>
          <p:cNvSpPr txBox="1"/>
          <p:nvPr/>
        </p:nvSpPr>
        <p:spPr>
          <a:xfrm rot="10800000" flipV="1">
            <a:off x="0" y="2797070"/>
            <a:ext cx="9144000" cy="400099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sz="2000" b="1" dirty="0"/>
              <a:t>Антиферромагнетики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83A88030-1512-4944-A3DE-42FD895BF9D2}"/>
              </a:ext>
            </a:extLst>
          </p:cNvPr>
          <p:cNvSpPr txBox="1"/>
          <p:nvPr/>
        </p:nvSpPr>
        <p:spPr>
          <a:xfrm>
            <a:off x="0" y="357166"/>
            <a:ext cx="9144000" cy="646321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dirty="0"/>
              <a:t>Институт физики микроструктур РАН</a:t>
            </a:r>
          </a:p>
          <a:p>
            <a:pPr algn="ctr"/>
            <a:r>
              <a:rPr lang="ru-RU" dirty="0"/>
              <a:t>Нижний Новгород</a:t>
            </a:r>
          </a:p>
        </p:txBody>
      </p:sp>
      <p:pic>
        <p:nvPicPr>
          <p:cNvPr id="7" name="Рисунок 6" descr="Ipm_logo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357166"/>
            <a:ext cx="1357322" cy="48152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83A88030-1512-4944-A3DE-42FD895BF9D2}"/>
              </a:ext>
            </a:extLst>
          </p:cNvPr>
          <p:cNvSpPr txBox="1"/>
          <p:nvPr/>
        </p:nvSpPr>
        <p:spPr>
          <a:xfrm>
            <a:off x="0" y="6488678"/>
            <a:ext cx="9144000" cy="369322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dirty="0"/>
              <a:t>2024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CAF7A3CD-34B9-447E-839C-CB36E3900899}"/>
              </a:ext>
            </a:extLst>
          </p:cNvPr>
          <p:cNvSpPr txBox="1"/>
          <p:nvPr/>
        </p:nvSpPr>
        <p:spPr>
          <a:xfrm>
            <a:off x="0" y="3214686"/>
            <a:ext cx="914400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Образовательный семинар</a:t>
            </a:r>
          </a:p>
          <a:p>
            <a:pPr algn="just"/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CAF7A3CD-34B9-447E-839C-CB36E3900899}"/>
              </a:ext>
            </a:extLst>
          </p:cNvPr>
          <p:cNvSpPr txBox="1"/>
          <p:nvPr/>
        </p:nvSpPr>
        <p:spPr>
          <a:xfrm>
            <a:off x="3071802" y="4286256"/>
            <a:ext cx="59688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Докладчик: аспирант 4-го года обучения, м.н.с.,</a:t>
            </a:r>
          </a:p>
          <a:p>
            <a:pPr algn="r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 М.А. Кузнецов </a:t>
            </a:r>
          </a:p>
          <a:p>
            <a:pPr algn="r"/>
            <a:r>
              <a:rPr lang="ru-RU" sz="2000" dirty="0">
                <a:latin typeface="Calibri" panose="020F0502020204030204" pitchFamily="34" charset="0"/>
                <a:cs typeface="Calibri" panose="020F0502020204030204" pitchFamily="34" charset="0"/>
              </a:rPr>
              <a:t>                      </a:t>
            </a:r>
            <a:endParaRPr lang="ru-RU" sz="2000" dirty="0">
              <a:latin typeface="Arial" pitchFamily="34" charset="0"/>
              <a:cs typeface="Arial" pitchFamily="34" charset="0"/>
            </a:endParaRPr>
          </a:p>
          <a:p>
            <a:endParaRPr lang="ru-RU" sz="20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36787C51-5526-481F-8531-2C2BD16D702F}"/>
              </a:ext>
            </a:extLst>
          </p:cNvPr>
          <p:cNvSpPr txBox="1"/>
          <p:nvPr/>
        </p:nvSpPr>
        <p:spPr>
          <a:xfrm>
            <a:off x="4189217" y="4786322"/>
            <a:ext cx="4851468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Научный руководитель: г.н.с., д.ф.-м.н.,</a:t>
            </a:r>
          </a:p>
          <a:p>
            <a:pPr algn="r"/>
            <a:r>
              <a:rPr lang="ru-RU" sz="1600" dirty="0">
                <a:latin typeface="Calibri" panose="020F0502020204030204" pitchFamily="34" charset="0"/>
                <a:cs typeface="Calibri" panose="020F0502020204030204" pitchFamily="34" charset="0"/>
              </a:rPr>
              <a:t>А.А. </a:t>
            </a:r>
            <a:r>
              <a:rPr lang="ru-RU" sz="1600" dirty="0" err="1">
                <a:latin typeface="Calibri" panose="020F0502020204030204" pitchFamily="34" charset="0"/>
                <a:cs typeface="Calibri" panose="020F0502020204030204" pitchFamily="34" charset="0"/>
              </a:rPr>
              <a:t>Фраерман</a:t>
            </a:r>
            <a:endParaRPr lang="ru-RU" sz="1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87151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Магноны в антиферромагнетике (</a:t>
            </a:r>
            <a:r>
              <a:rPr lang="en-US" sz="2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&lt; 0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Ч.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Киттель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, Квантовая теория твердых тел, изд. «Наука» 1967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3810" y="1576897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Введем новые операторы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11352" y="3204932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Тогда обменный гамильтониан приобретает вид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5580" y="1940948"/>
            <a:ext cx="3632840" cy="1218515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26304" y="5085184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Для линейной цепочки:</a:t>
            </a:r>
          </a:p>
        </p:txBody>
      </p:sp>
      <p:pic>
        <p:nvPicPr>
          <p:cNvPr id="101" name="Рисунок 10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3736" y="842387"/>
            <a:ext cx="6336704" cy="65326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3716970"/>
            <a:ext cx="4696304" cy="1368214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6784" y="5661248"/>
            <a:ext cx="3106256" cy="4131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609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307766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en-US" sz="1400" dirty="0">
                <a:ea typeface="Times New Roman" pitchFamily="18" charset="0"/>
                <a:cs typeface="Times" pitchFamily="18" charset="0"/>
              </a:rPr>
              <a:t>H. Bethe, </a:t>
            </a:r>
            <a:r>
              <a:rPr lang="en-US" sz="1400" dirty="0" err="1">
                <a:ea typeface="Times New Roman" pitchFamily="18" charset="0"/>
                <a:cs typeface="Times" pitchFamily="18" charset="0"/>
              </a:rPr>
              <a:t>Zs</a:t>
            </a:r>
            <a:r>
              <a:rPr lang="en-US" sz="1400" dirty="0">
                <a:ea typeface="Times New Roman" pitchFamily="18" charset="0"/>
                <a:cs typeface="Times" pitchFamily="18" charset="0"/>
              </a:rPr>
              <a:t>. Phys. </a:t>
            </a:r>
            <a:r>
              <a:rPr lang="en-US" sz="1400" b="1" dirty="0">
                <a:ea typeface="Times New Roman" pitchFamily="18" charset="0"/>
                <a:cs typeface="Times" pitchFamily="18" charset="0"/>
              </a:rPr>
              <a:t>71</a:t>
            </a:r>
            <a:r>
              <a:rPr lang="en-US" sz="1400" dirty="0">
                <a:ea typeface="Times New Roman" pitchFamily="18" charset="0"/>
                <a:cs typeface="Times" pitchFamily="18" charset="0"/>
              </a:rPr>
              <a:t>, 205 (1931)</a:t>
            </a:r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1352" y="641905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Энергия нулевых колебаний: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1055004"/>
            <a:ext cx="2634468" cy="628220"/>
          </a:xfrm>
          <a:prstGeom prst="rect">
            <a:avLst/>
          </a:prstGeom>
        </p:spPr>
      </p:pic>
      <p:sp>
        <p:nvSpPr>
          <p:cNvPr id="100" name="TextBox 99"/>
          <p:cNvSpPr txBox="1"/>
          <p:nvPr/>
        </p:nvSpPr>
        <p:spPr>
          <a:xfrm>
            <a:off x="0" y="1771676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Для одномерного случая при </a:t>
            </a:r>
            <a:r>
              <a:rPr lang="en-US" sz="1600" dirty="0"/>
              <a:t>S = 1/2 </a:t>
            </a:r>
            <a:r>
              <a:rPr lang="ru-RU" sz="1600" dirty="0"/>
              <a:t>получаем</a:t>
            </a:r>
          </a:p>
        </p:txBody>
      </p:sp>
      <p:sp>
        <p:nvSpPr>
          <p:cNvPr id="102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Магноны в антиферромагнетике (</a:t>
            </a:r>
            <a:r>
              <a:rPr lang="en-US" sz="2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&lt; 0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0387" y="2204864"/>
            <a:ext cx="1857374" cy="7820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32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Устойчивость антиферромагнетика при абсолютном нуле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Ч.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Киттель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, Квантовая теория твердых тел, изд. «Наука» 1967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1352" y="641905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Полный спин подрешетки </a:t>
            </a:r>
            <a:r>
              <a:rPr lang="en-US" sz="1600" i="1" dirty="0"/>
              <a:t>a</a:t>
            </a:r>
            <a:r>
              <a:rPr lang="ru-RU" sz="1600" dirty="0"/>
              <a:t>: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11352" y="2457814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Для случая </a:t>
            </a:r>
            <a:r>
              <a:rPr lang="en-US" sz="1600" i="1" dirty="0"/>
              <a:t>T = 0 </a:t>
            </a:r>
            <a:r>
              <a:rPr lang="ru-RU" sz="1600" i="1" dirty="0"/>
              <a:t>К </a:t>
            </a:r>
            <a:r>
              <a:rPr lang="ru-RU" sz="1600" dirty="0"/>
              <a:t>получаем</a:t>
            </a:r>
            <a:endParaRPr lang="ru-RU" sz="1600" i="1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1947" y="1125325"/>
            <a:ext cx="3297402" cy="1009830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5354" y="2996952"/>
            <a:ext cx="4008870" cy="2942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2041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Конечные температуры. Теорема 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Мермина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-Вагнера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Ч.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Киттель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, Квантовая теория твердых тел, изд. «Наука» 1967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1352" y="641905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1) Ферромагнетик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11352" y="2586400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При </a:t>
            </a:r>
            <a:r>
              <a:rPr lang="en-US" sz="1600" i="1" dirty="0"/>
              <a:t>d &lt; 3 </a:t>
            </a:r>
            <a:r>
              <a:rPr lang="ru-RU" sz="1600" dirty="0"/>
              <a:t>интеграл расходится. Дальний порядок разрушается</a:t>
            </a:r>
            <a:endParaRPr lang="ru-RU" sz="1600" i="1" dirty="0"/>
          </a:p>
        </p:txBody>
      </p:sp>
      <p:sp>
        <p:nvSpPr>
          <p:cNvPr id="96" name="TextBox 95"/>
          <p:cNvSpPr txBox="1"/>
          <p:nvPr/>
        </p:nvSpPr>
        <p:spPr>
          <a:xfrm>
            <a:off x="74967" y="3018448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2) Антиферромагнетик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1060962"/>
            <a:ext cx="3667686" cy="14246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991" y="3573016"/>
            <a:ext cx="3826821" cy="1454950"/>
          </a:xfrm>
          <a:prstGeom prst="rect">
            <a:avLst/>
          </a:prstGeom>
        </p:spPr>
      </p:pic>
      <p:sp>
        <p:nvSpPr>
          <p:cNvPr id="99" name="TextBox 98"/>
          <p:cNvSpPr txBox="1"/>
          <p:nvPr/>
        </p:nvSpPr>
        <p:spPr>
          <a:xfrm>
            <a:off x="0" y="5200846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Аналогично, при </a:t>
            </a:r>
            <a:r>
              <a:rPr lang="en-US" sz="1600" i="1" dirty="0"/>
              <a:t>d &lt; 3 </a:t>
            </a:r>
            <a:r>
              <a:rPr lang="ru-RU" sz="1600" dirty="0"/>
              <a:t>интеграл дальний порядок разрушается</a:t>
            </a:r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678523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643998" cy="4525963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ru-RU" sz="2000" dirty="0">
                <a:solidFill>
                  <a:schemeClr val="bg1">
                    <a:lumMod val="65000"/>
                  </a:schemeClr>
                </a:solidFill>
              </a:rPr>
              <a:t>Введение</a:t>
            </a:r>
          </a:p>
          <a:p>
            <a:pPr marL="514350" indent="-514350">
              <a:buAutoNum type="romanUcPeriod"/>
            </a:pPr>
            <a:endParaRPr lang="ru-RU" sz="2000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romanUcPeriod"/>
            </a:pPr>
            <a:r>
              <a:rPr lang="ru-RU" sz="2000" dirty="0">
                <a:solidFill>
                  <a:schemeClr val="bg1">
                    <a:lumMod val="65000"/>
                  </a:schemeClr>
                </a:solidFill>
              </a:rPr>
              <a:t>Устойчивость антиферромагнитного состояния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Проблема основного состояния антиферромагнетика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Магноны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Устойчивость антиферромагнетика при абсолютном нуле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Конечные температуры. Теорема </a:t>
            </a:r>
            <a:r>
              <a:rPr lang="ru-RU" sz="1600" dirty="0" err="1">
                <a:solidFill>
                  <a:schemeClr val="bg1">
                    <a:lumMod val="65000"/>
                  </a:schemeClr>
                </a:solidFill>
              </a:rPr>
              <a:t>Мермина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-Вагнера</a:t>
            </a:r>
          </a:p>
          <a:p>
            <a:pPr marL="514350" indent="-514350">
              <a:buAutoNum type="romanUcPeriod"/>
            </a:pPr>
            <a:endParaRPr lang="ru-RU" sz="2000" dirty="0">
              <a:solidFill>
                <a:schemeClr val="bg1">
                  <a:lumMod val="65000"/>
                </a:schemeClr>
              </a:solidFill>
            </a:endParaRPr>
          </a:p>
          <a:p>
            <a:pPr marL="514350" indent="-514350">
              <a:buAutoNum type="romanUcPeriod"/>
            </a:pPr>
            <a:r>
              <a:rPr lang="ru-RU" sz="2000" dirty="0"/>
              <a:t>Описание антиферромагнетиков в рамках модели сплошной среды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Теория молекулярного поля </a:t>
            </a:r>
            <a:r>
              <a:rPr lang="ru-RU" sz="1600" dirty="0" err="1"/>
              <a:t>Вейсса</a:t>
            </a:r>
            <a:r>
              <a:rPr lang="ru-RU" sz="1600" dirty="0"/>
              <a:t> (Ван </a:t>
            </a:r>
            <a:r>
              <a:rPr lang="ru-RU" sz="1600" dirty="0" err="1"/>
              <a:t>Флека</a:t>
            </a:r>
            <a:r>
              <a:rPr lang="ru-RU" sz="1600" dirty="0"/>
              <a:t>)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Теория Ландау</a:t>
            </a:r>
          </a:p>
          <a:p>
            <a:pPr marL="514350" indent="-514350">
              <a:buAutoNum type="romanUcPeriod"/>
            </a:pPr>
            <a:endParaRPr lang="ru-RU" sz="20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None/>
            </a:pPr>
            <a:endParaRPr lang="ru-RU" sz="20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None/>
            </a:pPr>
            <a:endParaRPr lang="ru-RU" sz="2000" dirty="0">
              <a:solidFill>
                <a:schemeClr val="bg1">
                  <a:lumMod val="65000"/>
                </a:schemeClr>
              </a:solidFill>
            </a:endParaRPr>
          </a:p>
          <a:p>
            <a:pPr marL="457200" indent="-457200">
              <a:buNone/>
            </a:pPr>
            <a:endParaRPr lang="ru-RU" sz="20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491914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доклада</a:t>
            </a:r>
          </a:p>
        </p:txBody>
      </p:sp>
    </p:spTree>
    <p:extLst>
      <p:ext uri="{BB962C8B-B14F-4D97-AF65-F5344CB8AC3E}">
        <p14:creationId xmlns:p14="http://schemas.microsoft.com/office/powerpoint/2010/main" val="1691141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молекулярного поля 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Вейсса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(Фан-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Флека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Д. Смарт, Эффективное поле в теории магнетизма, Москва 1968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1352" y="641905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1) Простой парамагнетик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17429" y="2924944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Для намагниченности получаем следующее выражение: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7" y="1121337"/>
            <a:ext cx="4104456" cy="172925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6972" y="3535061"/>
            <a:ext cx="3720925" cy="1157322"/>
          </a:xfrm>
          <a:prstGeom prst="rect">
            <a:avLst/>
          </a:prstGeom>
        </p:spPr>
      </p:pic>
      <p:pic>
        <p:nvPicPr>
          <p:cNvPr id="100" name="Рисунок 99" descr="15.pn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9497" y="3578793"/>
            <a:ext cx="3472049" cy="271419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6066" y="5445224"/>
            <a:ext cx="3375992" cy="557956"/>
          </a:xfrm>
          <a:prstGeom prst="rect">
            <a:avLst/>
          </a:prstGeom>
        </p:spPr>
      </p:pic>
      <p:sp>
        <p:nvSpPr>
          <p:cNvPr id="102" name="TextBox 101"/>
          <p:cNvSpPr txBox="1"/>
          <p:nvPr/>
        </p:nvSpPr>
        <p:spPr>
          <a:xfrm>
            <a:off x="3983613" y="4966424"/>
            <a:ext cx="1692182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При </a:t>
            </a:r>
            <a:r>
              <a:rPr lang="en-US" sz="1600" dirty="0"/>
              <a:t>x&lt;&lt;1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91448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молекулярного поля 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Вейсса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(Фан-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Флека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Д. Смарт, Эффективное поле в теории магнетизма, Москва 1968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1352" y="636727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2) Ферромагнетик </a:t>
            </a:r>
          </a:p>
        </p:txBody>
      </p:sp>
      <p:sp>
        <p:nvSpPr>
          <p:cNvPr id="96" name="TextBox 95"/>
          <p:cNvSpPr txBox="1"/>
          <p:nvPr/>
        </p:nvSpPr>
        <p:spPr>
          <a:xfrm>
            <a:off x="756" y="3047758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3) Антиферромагнетик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2331541"/>
            <a:ext cx="3438738" cy="649539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8930" y="970780"/>
            <a:ext cx="1651465" cy="84508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6845F981-DE60-4773-A445-7DE8DB33EE6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7" y="3569603"/>
            <a:ext cx="3720129" cy="140712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="" xmlns:a16="http://schemas.microsoft.com/office/drawing/2014/main" id="{83EA8068-D9C0-409F-898E-ACA977EC9CD7}"/>
                  </a:ext>
                </a:extLst>
              </p:cNvPr>
              <p:cNvSpPr txBox="1"/>
              <p:nvPr/>
            </p:nvSpPr>
            <p:spPr>
              <a:xfrm>
                <a:off x="0" y="5122184"/>
                <a:ext cx="4603624" cy="446779"/>
              </a:xfrm>
              <a:prstGeom prst="rect">
                <a:avLst/>
              </a:prstGeom>
              <a:noFill/>
            </p:spPr>
            <p:txBody>
              <a:bodyPr wrap="square" lIns="91432" tIns="45715" rIns="91432" bIns="45715" rtlCol="0">
                <a:spAutoFit/>
              </a:bodyPr>
              <a:lstStyle/>
              <a:p>
                <a:pPr algn="just"/>
                <a:r>
                  <a:rPr lang="ru-RU" sz="1600" dirty="0"/>
                  <a:t>При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600" dirty="0"/>
                  <a:t>  [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  <m:r>
                      <a:rPr lang="en-US" sz="1600" i="1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ru-RU" sz="16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𝐶</m:t>
                        </m:r>
                      </m:num>
                      <m:den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d>
                      <m:dPr>
                        <m:ctrlPr>
                          <a:rPr lang="ru-RU" sz="16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𝑎</m:t>
                            </m:r>
                          </m:sub>
                        </m:s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−</m:t>
                        </m:r>
                        <m:sSub>
                          <m:sSubPr>
                            <m:ctrlPr>
                              <a:rPr lang="ru-RU" sz="16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𝛾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𝑏</m:t>
                            </m:r>
                          </m:sub>
                        </m:sSub>
                      </m:e>
                    </m:d>
                  </m:oMath>
                </a14:m>
                <a:r>
                  <a:rPr lang="en-US" sz="1600" dirty="0"/>
                  <a:t>] </a:t>
                </a:r>
                <a:r>
                  <a:rPr lang="ru-RU" sz="1600" dirty="0"/>
                  <a:t>находим</a:t>
                </a:r>
                <a:r>
                  <a:rPr lang="en-US" sz="1600" dirty="0"/>
                  <a:t> </a:t>
                </a:r>
                <a:endParaRPr lang="ru-RU" sz="16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83EA8068-D9C0-409F-898E-ACA977EC9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122184"/>
                <a:ext cx="4603624" cy="446779"/>
              </a:xfrm>
              <a:prstGeom prst="rect">
                <a:avLst/>
              </a:prstGeom>
              <a:blipFill>
                <a:blip r:embed="rId5"/>
                <a:stretch>
                  <a:fillRect l="-795" b="-40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E6ED6A0B-65D2-46AD-AD7B-EACFB1AD034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6056" y="5741611"/>
            <a:ext cx="4491888" cy="554039"/>
          </a:xfrm>
          <a:prstGeom prst="rect">
            <a:avLst/>
          </a:prstGeom>
        </p:spPr>
      </p:pic>
      <p:sp>
        <p:nvSpPr>
          <p:cNvPr id="101" name="TextBox 100">
            <a:extLst>
              <a:ext uri="{FF2B5EF4-FFF2-40B4-BE49-F238E27FC236}">
                <a16:creationId xmlns="" xmlns:a16="http://schemas.microsoft.com/office/drawing/2014/main" id="{C272F85C-D489-4FFE-8D0A-32AB0E0695E4}"/>
              </a:ext>
            </a:extLst>
          </p:cNvPr>
          <p:cNvSpPr txBox="1"/>
          <p:nvPr/>
        </p:nvSpPr>
        <p:spPr>
          <a:xfrm>
            <a:off x="-11352" y="1822202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Оценим величину молекулярного поля</a:t>
            </a:r>
          </a:p>
        </p:txBody>
      </p:sp>
    </p:spTree>
    <p:extLst>
      <p:ext uri="{BB962C8B-B14F-4D97-AF65-F5344CB8AC3E}">
        <p14:creationId xmlns:p14="http://schemas.microsoft.com/office/powerpoint/2010/main" val="1703254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молекулярного поля 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Вейсса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(Фан-</a:t>
            </a:r>
            <a:r>
              <a:rPr lang="ru-RU" sz="2500" dirty="0" err="1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Флека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Д. Смарт, Эффективное поле в теории магнетизма, Москва 1968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="" xmlns:a16="http://schemas.microsoft.com/office/drawing/2014/main" id="{83EA8068-D9C0-409F-898E-ACA977EC9CD7}"/>
                  </a:ext>
                </a:extLst>
              </p:cNvPr>
              <p:cNvSpPr txBox="1"/>
              <p:nvPr/>
            </p:nvSpPr>
            <p:spPr>
              <a:xfrm>
                <a:off x="-1" y="592353"/>
                <a:ext cx="8249190" cy="338544"/>
              </a:xfrm>
              <a:prstGeom prst="rect">
                <a:avLst/>
              </a:prstGeom>
              <a:noFill/>
            </p:spPr>
            <p:txBody>
              <a:bodyPr wrap="square" lIns="91432" tIns="45715" rIns="91432" bIns="45715" rtlCol="0">
                <a:spAutoFit/>
              </a:bodyPr>
              <a:lstStyle/>
              <a:p>
                <a:pPr algn="just"/>
                <a:r>
                  <a:rPr lang="ru-RU" sz="1600" dirty="0"/>
                  <a:t>Пусть теперь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ru-RU" sz="1600" dirty="0"/>
                  <a:t>. Рассмотрим антиферромагнетик в малом внешнем поле. </a:t>
                </a:r>
                <a:r>
                  <a:rPr lang="en-US" sz="1600" dirty="0"/>
                  <a:t> </a:t>
                </a:r>
                <a:endParaRPr lang="ru-RU" sz="16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83EA8068-D9C0-409F-898E-ACA977EC9C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592353"/>
                <a:ext cx="8249190" cy="338544"/>
              </a:xfrm>
              <a:prstGeom prst="rect">
                <a:avLst/>
              </a:prstGeom>
              <a:blipFill>
                <a:blip r:embed="rId2"/>
                <a:stretch>
                  <a:fillRect l="-443" t="-535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6" name="Рисунок 15">
            <a:extLst>
              <a:ext uri="{FF2B5EF4-FFF2-40B4-BE49-F238E27FC236}">
                <a16:creationId xmlns="" xmlns:a16="http://schemas.microsoft.com/office/drawing/2014/main" id="{5EA4D78B-1F0C-4085-B763-5CA47525BEF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25890" y="1714117"/>
            <a:ext cx="4630843" cy="1225303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="" xmlns:a16="http://schemas.microsoft.com/office/drawing/2014/main" id="{BC6ACBED-700B-40C5-BE3C-26E55F6B10E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7174" y="994102"/>
            <a:ext cx="2381576" cy="563754"/>
          </a:xfrm>
          <a:prstGeom prst="rect">
            <a:avLst/>
          </a:prstGeom>
        </p:spPr>
      </p:pic>
      <p:pic>
        <p:nvPicPr>
          <p:cNvPr id="20" name="Рисунок 19">
            <a:extLst>
              <a:ext uri="{FF2B5EF4-FFF2-40B4-BE49-F238E27FC236}">
                <a16:creationId xmlns="" xmlns:a16="http://schemas.microsoft.com/office/drawing/2014/main" id="{02D9166D-F959-42B4-94B4-587DD3772DA8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317" y="1678481"/>
            <a:ext cx="2438740" cy="3639058"/>
          </a:xfrm>
          <a:prstGeom prst="rect">
            <a:avLst/>
          </a:prstGeom>
        </p:spPr>
      </p:pic>
      <p:pic>
        <p:nvPicPr>
          <p:cNvPr id="108" name="Рисунок 107">
            <a:extLst>
              <a:ext uri="{FF2B5EF4-FFF2-40B4-BE49-F238E27FC236}">
                <a16:creationId xmlns="" xmlns:a16="http://schemas.microsoft.com/office/drawing/2014/main" id="{9B5FC922-8C8A-475D-BF5B-E2DC57B5C12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077" y="3158437"/>
            <a:ext cx="3546468" cy="3220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9924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9" name="Рисунок 98">
            <a:extLst>
              <a:ext uri="{FF2B5EF4-FFF2-40B4-BE49-F238E27FC236}">
                <a16:creationId xmlns="" xmlns:a16="http://schemas.microsoft.com/office/drawing/2014/main" id="{E3AAD108-D196-463E-BE9B-D8C80373A5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31840" y="4340829"/>
            <a:ext cx="5931861" cy="1845468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Ландау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Л. Д. Ландау, Е.М. Лифшиц, Статистическая физика, ч.1,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Физматлит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 2002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1901309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/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7" name="Рисунок 96">
            <a:extLst>
              <a:ext uri="{FF2B5EF4-FFF2-40B4-BE49-F238E27FC236}">
                <a16:creationId xmlns="" xmlns:a16="http://schemas.microsoft.com/office/drawing/2014/main" id="{B3396C18-9694-4930-8C2F-2D65EEF3E9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389" y="4383557"/>
            <a:ext cx="2612186" cy="1677249"/>
          </a:xfrm>
          <a:prstGeom prst="rect">
            <a:avLst/>
          </a:prstGeom>
        </p:spPr>
      </p:pic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30D4B473-7EBD-4B4B-828E-3F59E0093A79}"/>
              </a:ext>
            </a:extLst>
          </p:cNvPr>
          <p:cNvSpPr txBox="1"/>
          <p:nvPr/>
        </p:nvSpPr>
        <p:spPr>
          <a:xfrm>
            <a:off x="-1" y="619164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1) Ферромагнетик </a:t>
            </a:r>
          </a:p>
        </p:txBody>
      </p:sp>
      <p:pic>
        <p:nvPicPr>
          <p:cNvPr id="101" name="Содержимое 11" descr="1.png">
            <a:extLst>
              <a:ext uri="{FF2B5EF4-FFF2-40B4-BE49-F238E27FC236}">
                <a16:creationId xmlns="" xmlns:a16="http://schemas.microsoft.com/office/drawing/2014/main" id="{37DA201E-080A-484A-90A6-86B89EBECE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4"/>
          <a:stretch>
            <a:fillRect/>
          </a:stretch>
        </p:blipFill>
        <p:spPr>
          <a:xfrm>
            <a:off x="6097770" y="1216624"/>
            <a:ext cx="2291937" cy="2190757"/>
          </a:xfrm>
        </p:spPr>
      </p:pic>
      <p:pic>
        <p:nvPicPr>
          <p:cNvPr id="102" name="Рисунок 101" descr="Безымянный.png">
            <a:extLst>
              <a:ext uri="{FF2B5EF4-FFF2-40B4-BE49-F238E27FC236}">
                <a16:creationId xmlns="" xmlns:a16="http://schemas.microsoft.com/office/drawing/2014/main" id="{00BFF393-96A3-4D91-A97F-9C10B858BB7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5254" y="1403201"/>
            <a:ext cx="4757939" cy="1934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9386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Ландау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Л. Д. Ландау, Е.М. Лифшиц, Электродинамика сплошных сред,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Физматлит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 2005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97939" y="272269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5" name="TextBox 94">
            <a:extLst>
              <a:ext uri="{FF2B5EF4-FFF2-40B4-BE49-F238E27FC236}">
                <a16:creationId xmlns="" xmlns:a16="http://schemas.microsoft.com/office/drawing/2014/main" id="{30D4B473-7EBD-4B4B-828E-3F59E0093A79}"/>
              </a:ext>
            </a:extLst>
          </p:cNvPr>
          <p:cNvSpPr txBox="1"/>
          <p:nvPr/>
        </p:nvSpPr>
        <p:spPr>
          <a:xfrm>
            <a:off x="-1" y="619164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en-US" sz="1600" dirty="0"/>
              <a:t>2</a:t>
            </a:r>
            <a:r>
              <a:rPr lang="ru-RU" sz="1600" dirty="0"/>
              <a:t>) Антиферромагнетик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61A6CB25-3563-4470-BC57-9DB5644FDB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873" y="1392636"/>
            <a:ext cx="5255094" cy="105619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>
                <a:extLst>
                  <a:ext uri="{FF2B5EF4-FFF2-40B4-BE49-F238E27FC236}">
                    <a16:creationId xmlns="" xmlns:a16="http://schemas.microsoft.com/office/drawing/2014/main" id="{10216FA1-CB1F-49D8-8D58-316775EAEDB7}"/>
                  </a:ext>
                </a:extLst>
              </p:cNvPr>
              <p:cNvSpPr txBox="1"/>
              <p:nvPr/>
            </p:nvSpPr>
            <p:spPr>
              <a:xfrm>
                <a:off x="16817" y="2470584"/>
                <a:ext cx="4603624" cy="338544"/>
              </a:xfrm>
              <a:prstGeom prst="rect">
                <a:avLst/>
              </a:prstGeom>
              <a:noFill/>
            </p:spPr>
            <p:txBody>
              <a:bodyPr wrap="square" lIns="91432" tIns="45715" rIns="91432" bIns="45715" rtlCol="0">
                <a:spAutoFit/>
              </a:bodyPr>
              <a:lstStyle/>
              <a:p>
                <a:pPr algn="just"/>
                <a:r>
                  <a:rPr lang="ru-RU" sz="1600" dirty="0"/>
                  <a:t>При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  <a:endParaRPr lang="ru-RU" sz="1600" dirty="0"/>
              </a:p>
            </p:txBody>
          </p:sp>
        </mc:Choice>
        <mc:Fallback xmlns="">
          <p:sp>
            <p:nvSpPr>
              <p:cNvPr id="98" name="TextBox 97">
                <a:extLst>
                  <a:ext uri="{FF2B5EF4-FFF2-40B4-BE49-F238E27FC236}">
                    <a16:creationId xmlns:a16="http://schemas.microsoft.com/office/drawing/2014/main" id="{10216FA1-CB1F-49D8-8D58-316775EAED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17" y="2470584"/>
                <a:ext cx="4603624" cy="338544"/>
              </a:xfrm>
              <a:prstGeom prst="rect">
                <a:avLst/>
              </a:prstGeom>
              <a:blipFill>
                <a:blip r:embed="rId3"/>
                <a:stretch>
                  <a:fillRect l="-795" t="-535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>
                <a:extLst>
                  <a:ext uri="{FF2B5EF4-FFF2-40B4-BE49-F238E27FC236}">
                    <a16:creationId xmlns="" xmlns:a16="http://schemas.microsoft.com/office/drawing/2014/main" id="{E8A0D2E2-7DF6-473A-9079-833CAA727A2A}"/>
                  </a:ext>
                </a:extLst>
              </p:cNvPr>
              <p:cNvSpPr txBox="1"/>
              <p:nvPr/>
            </p:nvSpPr>
            <p:spPr>
              <a:xfrm>
                <a:off x="3569069" y="3909391"/>
                <a:ext cx="4603624" cy="338544"/>
              </a:xfrm>
              <a:prstGeom prst="rect">
                <a:avLst/>
              </a:prstGeom>
              <a:noFill/>
            </p:spPr>
            <p:txBody>
              <a:bodyPr wrap="square" lIns="91432" tIns="45715" rIns="91432" bIns="45715" rtlCol="0">
                <a:spAutoFit/>
              </a:bodyPr>
              <a:lstStyle/>
              <a:p>
                <a:pPr algn="just"/>
                <a:r>
                  <a:rPr lang="ru-RU" sz="1600" dirty="0"/>
                  <a:t>При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𝑇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</m:t>
                    </m:r>
                    <m:sSub>
                      <m:sSubPr>
                        <m:ctrlPr>
                          <a:rPr lang="ru-RU" sz="16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r>
                  <a:rPr lang="en-US" sz="1600" dirty="0"/>
                  <a:t> </a:t>
                </a:r>
                <a:endParaRPr lang="ru-RU" sz="1600" dirty="0"/>
              </a:p>
            </p:txBody>
          </p:sp>
        </mc:Choice>
        <mc:Fallback xmlns="">
          <p:sp>
            <p:nvSpPr>
              <p:cNvPr id="101" name="TextBox 100">
                <a:extLst>
                  <a:ext uri="{FF2B5EF4-FFF2-40B4-BE49-F238E27FC236}">
                    <a16:creationId xmlns:a16="http://schemas.microsoft.com/office/drawing/2014/main" id="{E8A0D2E2-7DF6-473A-9079-833CAA727A2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069" y="3909391"/>
                <a:ext cx="4603624" cy="338544"/>
              </a:xfrm>
              <a:prstGeom prst="rect">
                <a:avLst/>
              </a:prstGeom>
              <a:blipFill>
                <a:blip r:embed="rId4"/>
                <a:stretch>
                  <a:fillRect l="-661" t="-5357" b="-2142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E2A09DDF-9ADA-4D7F-A90A-BAE740D814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2460" y="2859502"/>
            <a:ext cx="2074958" cy="492734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94309795-D952-4A02-B80B-FC8F86FADA2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2040" y="4701669"/>
            <a:ext cx="3104224" cy="936194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24CAEF33-753E-4A18-8B89-C433F745CEE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5156" y="1024383"/>
            <a:ext cx="2657846" cy="314369"/>
          </a:xfrm>
          <a:prstGeom prst="rect">
            <a:avLst/>
          </a:prstGeom>
        </p:spPr>
      </p:pic>
      <p:pic>
        <p:nvPicPr>
          <p:cNvPr id="100" name="Рисунок 99">
            <a:extLst>
              <a:ext uri="{FF2B5EF4-FFF2-40B4-BE49-F238E27FC236}">
                <a16:creationId xmlns="" xmlns:a16="http://schemas.microsoft.com/office/drawing/2014/main" id="{9B5FC922-8C8A-475D-BF5B-E2DC57B5C12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15" y="3352236"/>
            <a:ext cx="3341086" cy="3033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3205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643998" cy="4525963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ru-RU" sz="2000" dirty="0"/>
              <a:t>Введение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514350" indent="-514350">
              <a:buAutoNum type="romanUcPeriod"/>
            </a:pPr>
            <a:r>
              <a:rPr lang="ru-RU" sz="2000" dirty="0"/>
              <a:t>Устойчивость антиферромагнитного состояния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Проблема основного состояния антиферромагнетика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Магноны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Устойчивость антиферромагнетика при абсолютном нуле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Конечные температуры. Теорема </a:t>
            </a:r>
            <a:r>
              <a:rPr lang="ru-RU" sz="1600" dirty="0" err="1"/>
              <a:t>Мермина</a:t>
            </a:r>
            <a:r>
              <a:rPr lang="ru-RU" sz="1600" dirty="0"/>
              <a:t>-Вагнера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514350" indent="-514350">
              <a:buAutoNum type="romanUcPeriod"/>
            </a:pPr>
            <a:r>
              <a:rPr lang="ru-RU" sz="2000" dirty="0"/>
              <a:t>Описание антиферромагнетиков в рамках модели сплошной среды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Теория молекулярного поля </a:t>
            </a:r>
            <a:r>
              <a:rPr lang="ru-RU" sz="1600" dirty="0" err="1"/>
              <a:t>Вейсса</a:t>
            </a:r>
            <a:r>
              <a:rPr lang="ru-RU" sz="1600" dirty="0"/>
              <a:t> (Ван </a:t>
            </a:r>
            <a:r>
              <a:rPr lang="ru-RU" sz="1600" dirty="0" err="1"/>
              <a:t>Флека</a:t>
            </a:r>
            <a:r>
              <a:rPr lang="ru-RU" sz="1600" dirty="0"/>
              <a:t>)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Теория Ландау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491914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доклада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Теория Ландау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Л. Д. Ландау, Е.М. Лифшиц, Электродинамика сплошных сред,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Физматлит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 2005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>
            <a:extLst>
              <a:ext uri="{FF2B5EF4-FFF2-40B4-BE49-F238E27FC236}">
                <a16:creationId xmlns="" xmlns:a16="http://schemas.microsoft.com/office/drawing/2014/main" id="{D4B66C9D-4912-4FD6-9A16-881BFD805E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255" y="893851"/>
            <a:ext cx="3490632" cy="1899964"/>
          </a:xfrm>
          <a:prstGeom prst="rect">
            <a:avLst/>
          </a:prstGeom>
        </p:spPr>
      </p:pic>
      <p:sp>
        <p:nvSpPr>
          <p:cNvPr id="103" name="TextBox 102">
            <a:extLst>
              <a:ext uri="{FF2B5EF4-FFF2-40B4-BE49-F238E27FC236}">
                <a16:creationId xmlns="" xmlns:a16="http://schemas.microsoft.com/office/drawing/2014/main" id="{BC5AE547-11E5-460B-ABAD-DB56F141A282}"/>
              </a:ext>
            </a:extLst>
          </p:cNvPr>
          <p:cNvSpPr txBox="1"/>
          <p:nvPr/>
        </p:nvSpPr>
        <p:spPr>
          <a:xfrm>
            <a:off x="4427984" y="4958296"/>
            <a:ext cx="342117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/>
              <a:t>Фазовые диаграммы антиферромагнетика вблизи </a:t>
            </a:r>
            <a:endParaRPr lang="en-US" sz="1400" dirty="0"/>
          </a:p>
          <a:p>
            <a:pPr algn="ctr"/>
            <a:r>
              <a:rPr lang="ru-RU" sz="1400" dirty="0"/>
              <a:t>критической точки</a:t>
            </a:r>
          </a:p>
        </p:txBody>
      </p:sp>
      <p:pic>
        <p:nvPicPr>
          <p:cNvPr id="17" name="Рисунок 16">
            <a:extLst>
              <a:ext uri="{FF2B5EF4-FFF2-40B4-BE49-F238E27FC236}">
                <a16:creationId xmlns="" xmlns:a16="http://schemas.microsoft.com/office/drawing/2014/main" id="{EEC3007E-28B5-4A2F-A079-17D7701CA90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1255" y="3208007"/>
            <a:ext cx="3915321" cy="759689"/>
          </a:xfrm>
          <a:prstGeom prst="rect">
            <a:avLst/>
          </a:prstGeom>
        </p:spPr>
      </p:pic>
      <p:pic>
        <p:nvPicPr>
          <p:cNvPr id="19" name="Рисунок 18">
            <a:extLst>
              <a:ext uri="{FF2B5EF4-FFF2-40B4-BE49-F238E27FC236}">
                <a16:creationId xmlns="" xmlns:a16="http://schemas.microsoft.com/office/drawing/2014/main" id="{5430588F-E27A-4260-8274-4F8BD61EC40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211" y="1829936"/>
            <a:ext cx="3122397" cy="911549"/>
          </a:xfrm>
          <a:prstGeom prst="rect">
            <a:avLst/>
          </a:prstGeom>
        </p:spPr>
      </p:pic>
      <p:pic>
        <p:nvPicPr>
          <p:cNvPr id="97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84714" y="4149080"/>
            <a:ext cx="4690690" cy="22361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03159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-142908" y="2857496"/>
            <a:ext cx="9144000" cy="469783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Спасибо за внимание!</a:t>
            </a:r>
          </a:p>
        </p:txBody>
      </p:sp>
      <p:sp>
        <p:nvSpPr>
          <p:cNvPr id="1638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0" y="7715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8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3" name="Rectangle 9"/>
          <p:cNvSpPr>
            <a:spLocks noChangeArrowheads="1"/>
          </p:cNvSpPr>
          <p:nvPr/>
        </p:nvSpPr>
        <p:spPr bwMode="auto">
          <a:xfrm>
            <a:off x="0" y="73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5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6" name="Rectangle 12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398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399" name="Rectangle 15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1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2" name="Rectangle 18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5" name="Rectangle 21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07" name="Rectangle 2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08" name="Rectangle 24"/>
          <p:cNvSpPr>
            <a:spLocks noChangeArrowheads="1"/>
          </p:cNvSpPr>
          <p:nvPr/>
        </p:nvSpPr>
        <p:spPr bwMode="auto">
          <a:xfrm>
            <a:off x="0" y="238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ru-RU" sz="9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1" name="Rectangle 2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12" name="Rectangle 28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3" name="Rectangle 29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5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16" name="Rectangle 32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18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0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4" name="Rectangle 40"/>
          <p:cNvSpPr>
            <a:spLocks noChangeArrowheads="1"/>
          </p:cNvSpPr>
          <p:nvPr/>
        </p:nvSpPr>
        <p:spPr bwMode="auto">
          <a:xfrm>
            <a:off x="0" y="914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25" name="Rectangle 41"/>
          <p:cNvSpPr>
            <a:spLocks noChangeArrowheads="1"/>
          </p:cNvSpPr>
          <p:nvPr/>
        </p:nvSpPr>
        <p:spPr bwMode="auto">
          <a:xfrm>
            <a:off x="0" y="1200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2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28" name="Rectangle 44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0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31" name="Rectangle 47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3" name="Rectangle 4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34" name="Rectangle 50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6" name="Rectangle 5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37" name="Rectangle 5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39" name="Rectangle 5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40" name="Rectangle 56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6442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6443" name="Rectangle 59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356351"/>
            <a:ext cx="2133600" cy="365125"/>
          </a:xfrm>
        </p:spPr>
        <p:txBody>
          <a:bodyPr/>
          <a:lstStyle/>
          <a:p>
            <a:fld id="{69E57DC2-970A-4B3E-BB1C-7A09969E49DF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4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37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38" name="Rectangle 10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0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1" name="Rectangle 13"/>
          <p:cNvSpPr>
            <a:spLocks noChangeArrowheads="1"/>
          </p:cNvSpPr>
          <p:nvPr/>
        </p:nvSpPr>
        <p:spPr bwMode="auto">
          <a:xfrm>
            <a:off x="0" y="100010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3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4" name="Rectangle 16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46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49" name="Rectangle 2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0" name="Rectangle 22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2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3" name="Rectangle 25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55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7" name="Rectangle 2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58" name="Rectangle 30"/>
          <p:cNvSpPr>
            <a:spLocks noChangeArrowheads="1"/>
          </p:cNvSpPr>
          <p:nvPr/>
        </p:nvSpPr>
        <p:spPr bwMode="auto">
          <a:xfrm>
            <a:off x="0" y="10858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0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61" name="Rectangle 33"/>
          <p:cNvSpPr>
            <a:spLocks noChangeArrowheads="1"/>
          </p:cNvSpPr>
          <p:nvPr/>
        </p:nvSpPr>
        <p:spPr bwMode="auto">
          <a:xfrm>
            <a:off x="0" y="6429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63" name="Rectangle 3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66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68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70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72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74" name="Rectangle 4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75" name="Rectangle 47"/>
          <p:cNvSpPr>
            <a:spLocks noChangeArrowheads="1"/>
          </p:cNvSpPr>
          <p:nvPr/>
        </p:nvSpPr>
        <p:spPr bwMode="auto">
          <a:xfrm>
            <a:off x="0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77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79" name="Rectangle 5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80" name="Rectangle 52"/>
          <p:cNvSpPr>
            <a:spLocks noChangeArrowheads="1"/>
          </p:cNvSpPr>
          <p:nvPr/>
        </p:nvSpPr>
        <p:spPr bwMode="auto">
          <a:xfrm>
            <a:off x="0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82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8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86" name="Rectangle 5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89" name="Rectangle 6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90" name="Rectangle 62"/>
          <p:cNvSpPr>
            <a:spLocks noChangeArrowheads="1"/>
          </p:cNvSpPr>
          <p:nvPr/>
        </p:nvSpPr>
        <p:spPr bwMode="auto">
          <a:xfrm>
            <a:off x="0" y="642918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2" name="Rectangle 6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93" name="Rectangle 65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5" name="Rectangle 6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96" name="Rectangle 6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598" name="Rectangle 7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599" name="Rectangle 71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01" name="Rectangle 7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602" name="Rectangle 74"/>
          <p:cNvSpPr>
            <a:spLocks noChangeArrowheads="1"/>
          </p:cNvSpPr>
          <p:nvPr/>
        </p:nvSpPr>
        <p:spPr bwMode="auto">
          <a:xfrm>
            <a:off x="0" y="11049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04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606" name="Rectangle 7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608" name="Rectangle 8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609" name="Rectangle 81"/>
          <p:cNvSpPr>
            <a:spLocks noChangeArrowheads="1"/>
          </p:cNvSpPr>
          <p:nvPr/>
        </p:nvSpPr>
        <p:spPr bwMode="auto">
          <a:xfrm>
            <a:off x="0" y="6953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2611" name="Rectangle 8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2612" name="Rectangle 84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5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4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5" name="Rectangle 13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67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68" name="Rectangle 16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0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71" name="Rectangle 19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3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75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76" name="Rectangle 24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78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80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84" name="Rectangle 3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85" name="Rectangle 33"/>
          <p:cNvSpPr>
            <a:spLocks noChangeArrowheads="1"/>
          </p:cNvSpPr>
          <p:nvPr/>
        </p:nvSpPr>
        <p:spPr bwMode="auto">
          <a:xfrm>
            <a:off x="0" y="742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86" name="Rectangle 34"/>
          <p:cNvSpPr>
            <a:spLocks noChangeArrowheads="1"/>
          </p:cNvSpPr>
          <p:nvPr/>
        </p:nvSpPr>
        <p:spPr bwMode="auto">
          <a:xfrm>
            <a:off x="0" y="1009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87" name="Rectangle 35"/>
          <p:cNvSpPr>
            <a:spLocks noChangeArrowheads="1"/>
          </p:cNvSpPr>
          <p:nvPr/>
        </p:nvSpPr>
        <p:spPr bwMode="auto">
          <a:xfrm>
            <a:off x="0" y="1276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89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90" name="Rectangle 38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92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93" name="Rectangle 41"/>
          <p:cNvSpPr>
            <a:spLocks noChangeArrowheads="1"/>
          </p:cNvSpPr>
          <p:nvPr/>
        </p:nvSpPr>
        <p:spPr bwMode="auto">
          <a:xfrm>
            <a:off x="0" y="7239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95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3596" name="Rectangle 44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3598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6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07" name="Rectangle 7"/>
          <p:cNvSpPr>
            <a:spLocks noChangeArrowheads="1"/>
          </p:cNvSpPr>
          <p:nvPr/>
        </p:nvSpPr>
        <p:spPr bwMode="auto">
          <a:xfrm>
            <a:off x="0" y="1123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09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0" name="Rectangle 10"/>
          <p:cNvSpPr>
            <a:spLocks noChangeArrowheads="1"/>
          </p:cNvSpPr>
          <p:nvPr/>
        </p:nvSpPr>
        <p:spPr bwMode="auto">
          <a:xfrm>
            <a:off x="0" y="92867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17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22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25" name="Rectangle 2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26" name="Rectangle 26"/>
          <p:cNvSpPr>
            <a:spLocks noChangeArrowheads="1"/>
          </p:cNvSpPr>
          <p:nvPr/>
        </p:nvSpPr>
        <p:spPr bwMode="auto">
          <a:xfrm>
            <a:off x="0" y="14001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28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31" name="Rectangle 3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32" name="Rectangle 32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34" name="Rectangle 3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35" name="Rectangle 35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37" name="Rectangle 3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38" name="Rectangle 38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40" name="Rectangle 4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41" name="Rectangle 41"/>
          <p:cNvSpPr>
            <a:spLocks noChangeArrowheads="1"/>
          </p:cNvSpPr>
          <p:nvPr/>
        </p:nvSpPr>
        <p:spPr bwMode="auto">
          <a:xfrm>
            <a:off x="0" y="1085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5643" name="Rectangle 4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45" name="Rectangle 4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47" name="Rectangle 4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5648" name="Rectangle 48"/>
          <p:cNvSpPr>
            <a:spLocks noChangeArrowheads="1"/>
          </p:cNvSpPr>
          <p:nvPr/>
        </p:nvSpPr>
        <p:spPr bwMode="auto">
          <a:xfrm>
            <a:off x="0" y="971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57158" y="857232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0" y="7143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6" name="Rectangle 1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37" name="Rectangle 13"/>
          <p:cNvSpPr>
            <a:spLocks noChangeArrowheads="1"/>
          </p:cNvSpPr>
          <p:nvPr/>
        </p:nvSpPr>
        <p:spPr bwMode="auto">
          <a:xfrm>
            <a:off x="0" y="9239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39" name="Rectangle 1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0" name="Rectangle 16"/>
          <p:cNvSpPr>
            <a:spLocks noChangeArrowheads="1"/>
          </p:cNvSpPr>
          <p:nvPr/>
        </p:nvSpPr>
        <p:spPr bwMode="auto">
          <a:xfrm>
            <a:off x="0" y="942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5" name="Rectangle 21"/>
          <p:cNvSpPr>
            <a:spLocks noChangeArrowheads="1"/>
          </p:cNvSpPr>
          <p:nvPr/>
        </p:nvSpPr>
        <p:spPr bwMode="auto">
          <a:xfrm>
            <a:off x="0" y="9620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47" name="Rectangle 2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48" name="Rectangle 24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0" name="TextBox 189"/>
          <p:cNvSpPr txBox="1"/>
          <p:nvPr/>
        </p:nvSpPr>
        <p:spPr>
          <a:xfrm>
            <a:off x="4500562" y="4786322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26650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52" name="Rectangle 2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53" name="Rectangle 29"/>
          <p:cNvSpPr>
            <a:spLocks noChangeArrowheads="1"/>
          </p:cNvSpPr>
          <p:nvPr/>
        </p:nvSpPr>
        <p:spPr bwMode="auto">
          <a:xfrm>
            <a:off x="0" y="11715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55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57" name="Rectangle 3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59" name="Rectangle 3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61" name="Rectangle 3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64" name="Rectangle 40"/>
          <p:cNvSpPr>
            <a:spLocks noChangeArrowheads="1"/>
          </p:cNvSpPr>
          <p:nvPr/>
        </p:nvSpPr>
        <p:spPr bwMode="auto">
          <a:xfrm>
            <a:off x="0" y="847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67" name="Rectangle 4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68" name="Rectangle 44"/>
          <p:cNvSpPr>
            <a:spLocks noChangeArrowheads="1"/>
          </p:cNvSpPr>
          <p:nvPr/>
        </p:nvSpPr>
        <p:spPr bwMode="auto">
          <a:xfrm>
            <a:off x="0" y="981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69" name="Rectangle 45"/>
          <p:cNvSpPr>
            <a:spLocks noChangeArrowheads="1"/>
          </p:cNvSpPr>
          <p:nvPr/>
        </p:nvSpPr>
        <p:spPr bwMode="auto">
          <a:xfrm>
            <a:off x="0" y="1495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6671" name="Rectangle 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3" name="Rectangle 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75" name="Rectangle 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048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0" y="895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0" y="904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                                          Введение 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1733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3467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87630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766" y="3395067"/>
            <a:ext cx="8255852" cy="2702588"/>
          </a:xfrm>
          <a:prstGeom prst="rect">
            <a:avLst/>
          </a:prstGeom>
        </p:spPr>
      </p:pic>
      <p:sp>
        <p:nvSpPr>
          <p:cNvPr id="124" name="Прямоугольник 123"/>
          <p:cNvSpPr/>
          <p:nvPr/>
        </p:nvSpPr>
        <p:spPr>
          <a:xfrm>
            <a:off x="1187624" y="6097655"/>
            <a:ext cx="6264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/>
              <a:t>Магнитные восприимчивости (</a:t>
            </a:r>
            <a:r>
              <a:rPr lang="en-US" sz="1400" dirty="0"/>
              <a:t>a</a:t>
            </a:r>
            <a:r>
              <a:rPr lang="ru-RU" sz="1400" dirty="0"/>
              <a:t>) ферромагнетика и (</a:t>
            </a:r>
            <a:r>
              <a:rPr lang="en-US" sz="1400" dirty="0"/>
              <a:t>b</a:t>
            </a:r>
            <a:r>
              <a:rPr lang="ru-RU" sz="1400" dirty="0"/>
              <a:t>)</a:t>
            </a:r>
            <a:r>
              <a:rPr lang="en-US" sz="1400" dirty="0"/>
              <a:t> </a:t>
            </a:r>
            <a:r>
              <a:rPr lang="ru-RU" sz="1400" dirty="0"/>
              <a:t>парамагнетика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2052" y="940770"/>
            <a:ext cx="3508705" cy="823559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302" y="2171548"/>
            <a:ext cx="6508206" cy="1172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Введение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9" name="Rectangle 15"/>
          <p:cNvSpPr>
            <a:spLocks noChangeArrowheads="1"/>
          </p:cNvSpPr>
          <p:nvPr/>
        </p:nvSpPr>
        <p:spPr bwMode="auto">
          <a:xfrm>
            <a:off x="0" y="2924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39" name="Rectangle 7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17335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34671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0" y="876301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100012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8455" name="Rectangle 23"/>
          <p:cNvSpPr>
            <a:spLocks noChangeArrowheads="1"/>
          </p:cNvSpPr>
          <p:nvPr/>
        </p:nvSpPr>
        <p:spPr bwMode="auto">
          <a:xfrm>
            <a:off x="0" y="11239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16" y="693777"/>
            <a:ext cx="2921089" cy="4639377"/>
          </a:xfrm>
          <a:prstGeom prst="rect">
            <a:avLst/>
          </a:prstGeom>
        </p:spPr>
      </p:pic>
      <p:pic>
        <p:nvPicPr>
          <p:cNvPr id="110" name="Рисунок 109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0506" y="4116366"/>
            <a:ext cx="5722315" cy="1452632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А.Г. Гуревич, Магнитный резонанс в ферритах и антиферромагнетиках, Москва 1973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4ECBE186-A54E-4B21-B20C-7E4A259C3BE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8148" y="838412"/>
            <a:ext cx="5889887" cy="26286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266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643998" cy="4525963"/>
          </a:xfrm>
        </p:spPr>
        <p:txBody>
          <a:bodyPr>
            <a:normAutofit/>
          </a:bodyPr>
          <a:lstStyle/>
          <a:p>
            <a:pPr marL="514350" indent="-514350">
              <a:buAutoNum type="romanUcPeriod"/>
            </a:pPr>
            <a:r>
              <a:rPr lang="ru-RU" sz="2000" dirty="0">
                <a:solidFill>
                  <a:schemeClr val="bg1">
                    <a:lumMod val="65000"/>
                  </a:schemeClr>
                </a:solidFill>
              </a:rPr>
              <a:t>Введение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514350" indent="-514350">
              <a:buAutoNum type="romanUcPeriod"/>
            </a:pPr>
            <a:r>
              <a:rPr lang="ru-RU" sz="2000" dirty="0"/>
              <a:t>Устойчивость антиферромагнитного состояния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/>
              <a:t>Проблема основного состояния антиферромагнетика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Магноны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Устойчивость антиферромагнетика при абсолютном нуле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Конечные температуры. Теорема </a:t>
            </a:r>
            <a:r>
              <a:rPr lang="ru-RU" sz="1600" dirty="0" err="1">
                <a:solidFill>
                  <a:schemeClr val="bg1">
                    <a:lumMod val="65000"/>
                  </a:schemeClr>
                </a:solidFill>
              </a:rPr>
              <a:t>Мермина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-Вагнера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514350" indent="-514350">
              <a:buAutoNum type="romanUcPeriod"/>
            </a:pPr>
            <a:r>
              <a:rPr lang="ru-RU" sz="2000" dirty="0">
                <a:solidFill>
                  <a:schemeClr val="bg1">
                    <a:lumMod val="65000"/>
                  </a:schemeClr>
                </a:solidFill>
              </a:rPr>
              <a:t>Описание антиферромагнетиков в рамках модели сплошной среды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Теория молекулярного поля </a:t>
            </a:r>
            <a:r>
              <a:rPr lang="ru-RU" sz="1600" dirty="0" err="1">
                <a:solidFill>
                  <a:schemeClr val="bg1">
                    <a:lumMod val="65000"/>
                  </a:schemeClr>
                </a:solidFill>
              </a:rPr>
              <a:t>Вейсса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 (Ван </a:t>
            </a:r>
            <a:r>
              <a:rPr lang="ru-RU" sz="1600" dirty="0" err="1">
                <a:solidFill>
                  <a:schemeClr val="bg1">
                    <a:lumMod val="65000"/>
                  </a:schemeClr>
                </a:solidFill>
              </a:rPr>
              <a:t>Флека</a:t>
            </a: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)</a:t>
            </a:r>
          </a:p>
          <a:p>
            <a:pPr marL="857212" lvl="1" indent="-457200">
              <a:buFont typeface="+mj-lt"/>
              <a:buAutoNum type="arabicPeriod"/>
            </a:pPr>
            <a:r>
              <a:rPr lang="ru-RU" sz="1600" dirty="0">
                <a:solidFill>
                  <a:schemeClr val="bg1">
                    <a:lumMod val="65000"/>
                  </a:schemeClr>
                </a:solidFill>
              </a:rPr>
              <a:t>Теория Ландау</a:t>
            </a:r>
          </a:p>
          <a:p>
            <a:pPr marL="514350" indent="-514350">
              <a:buAutoNum type="romanUcPeriod"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  <a:p>
            <a:pPr marL="457200" indent="-457200">
              <a:buNone/>
            </a:pPr>
            <a:endParaRPr lang="ru-RU" sz="2000" dirty="0"/>
          </a:p>
        </p:txBody>
      </p:sp>
      <p:sp>
        <p:nvSpPr>
          <p:cNvPr id="4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491914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План доклада</a:t>
            </a:r>
          </a:p>
        </p:txBody>
      </p:sp>
    </p:spTree>
    <p:extLst>
      <p:ext uri="{BB962C8B-B14F-4D97-AF65-F5344CB8AC3E}">
        <p14:creationId xmlns:p14="http://schemas.microsoft.com/office/powerpoint/2010/main" val="279221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Проблема основного состояния антиферромагнетика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0" y="606887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Перепишем гамильтониан в виде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1" y="6229966"/>
            <a:ext cx="8208912" cy="73865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342900" lvl="0" indent="-342900">
              <a:buAutoNum type="arabicPeriod"/>
            </a:pPr>
            <a:r>
              <a:rPr lang="ru-RU" sz="1400" dirty="0">
                <a:ea typeface="Times New Roman" pitchFamily="18" charset="0"/>
                <a:cs typeface="Times" pitchFamily="18" charset="0"/>
              </a:rPr>
              <a:t>А.И. Смирнов, Беспорядок и порядок в квантовых спиновых цепочках, Москва 2004</a:t>
            </a:r>
            <a:endParaRPr lang="en-US" sz="1400" dirty="0">
              <a:ea typeface="Times New Roman" pitchFamily="18" charset="0"/>
              <a:cs typeface="Times" pitchFamily="18" charset="0"/>
            </a:endParaRPr>
          </a:p>
          <a:p>
            <a:pPr marL="342900" lvl="0" indent="-342900">
              <a:buAutoNum type="arabicPeriod"/>
            </a:pPr>
            <a:endParaRPr lang="ru-RU" sz="1400" dirty="0">
              <a:ea typeface="Times New Roman" pitchFamily="18" charset="0"/>
              <a:cs typeface="Times" pitchFamily="18" charset="0"/>
            </a:endParaRP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0" name="TextBox 109"/>
          <p:cNvSpPr txBox="1"/>
          <p:nvPr/>
        </p:nvSpPr>
        <p:spPr>
          <a:xfrm>
            <a:off x="1" y="2302587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1) Ферромагнетик (</a:t>
            </a:r>
            <a:r>
              <a:rPr lang="en-US" sz="1600" i="1" dirty="0"/>
              <a:t>J &gt; 0, S = 1/2</a:t>
            </a:r>
            <a:r>
              <a:rPr lang="ru-RU" sz="1600" dirty="0"/>
              <a:t>)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669" y="2794050"/>
            <a:ext cx="1703146" cy="302171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853" y="3139205"/>
            <a:ext cx="3028578" cy="487594"/>
          </a:xfrm>
          <a:prstGeom prst="rect">
            <a:avLst/>
          </a:prstGeom>
        </p:spPr>
      </p:pic>
      <p:sp>
        <p:nvSpPr>
          <p:cNvPr id="114" name="TextBox 113"/>
          <p:cNvSpPr txBox="1"/>
          <p:nvPr/>
        </p:nvSpPr>
        <p:spPr>
          <a:xfrm>
            <a:off x="5673006" y="2302587"/>
            <a:ext cx="3388804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en-US" sz="1600" dirty="0"/>
              <a:t>2</a:t>
            </a:r>
            <a:r>
              <a:rPr lang="ru-RU" sz="1600" dirty="0"/>
              <a:t>) Антиферромагнетик (</a:t>
            </a:r>
            <a:r>
              <a:rPr lang="en-US" sz="1600" i="1" dirty="0"/>
              <a:t>J &lt; 0, S = 1/2</a:t>
            </a:r>
            <a:r>
              <a:rPr lang="ru-RU" sz="1600" dirty="0"/>
              <a:t>)</a:t>
            </a: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069199"/>
            <a:ext cx="4896544" cy="1016394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9521" y="2842142"/>
            <a:ext cx="1806159" cy="302171"/>
          </a:xfrm>
          <a:prstGeom prst="rect">
            <a:avLst/>
          </a:prstGeom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4460" y="3290290"/>
            <a:ext cx="1696279" cy="336509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354" y="3736734"/>
            <a:ext cx="2210394" cy="536054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76471" y="3816229"/>
            <a:ext cx="2309664" cy="516200"/>
          </a:xfrm>
          <a:prstGeom prst="rect">
            <a:avLst/>
          </a:prstGeom>
        </p:spPr>
      </p:pic>
      <p:sp>
        <p:nvSpPr>
          <p:cNvPr id="123" name="TextBox 122"/>
          <p:cNvSpPr txBox="1"/>
          <p:nvPr/>
        </p:nvSpPr>
        <p:spPr>
          <a:xfrm>
            <a:off x="23677" y="4437112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Свойства «настоящего» основного состояния антиферромагнетика:</a:t>
            </a:r>
          </a:p>
        </p:txBody>
      </p:sp>
      <p:pic>
        <p:nvPicPr>
          <p:cNvPr id="19" name="Рисунок 18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5015401"/>
            <a:ext cx="1990791" cy="1023045"/>
          </a:xfrm>
          <a:prstGeom prst="rect">
            <a:avLst/>
          </a:prstGeom>
        </p:spPr>
      </p:pic>
      <p:sp>
        <p:nvSpPr>
          <p:cNvPr id="128" name="TextBox 127"/>
          <p:cNvSpPr txBox="1"/>
          <p:nvPr/>
        </p:nvSpPr>
        <p:spPr>
          <a:xfrm>
            <a:off x="0" y="6525344"/>
            <a:ext cx="7731407" cy="307766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en-US" sz="1400" dirty="0">
                <a:ea typeface="Times New Roman" pitchFamily="18" charset="0"/>
                <a:cs typeface="Times" pitchFamily="18" charset="0"/>
              </a:rPr>
              <a:t>2.     H. Bethe, </a:t>
            </a:r>
            <a:r>
              <a:rPr lang="en-US" sz="1400" dirty="0" err="1">
                <a:ea typeface="Times New Roman" pitchFamily="18" charset="0"/>
                <a:cs typeface="Times" pitchFamily="18" charset="0"/>
              </a:rPr>
              <a:t>Zs</a:t>
            </a:r>
            <a:r>
              <a:rPr lang="en-US" sz="1400" dirty="0">
                <a:ea typeface="Times New Roman" pitchFamily="18" charset="0"/>
                <a:cs typeface="Times" pitchFamily="18" charset="0"/>
              </a:rPr>
              <a:t>. Phys. </a:t>
            </a:r>
            <a:r>
              <a:rPr lang="en-US" sz="1400" b="1" dirty="0">
                <a:ea typeface="Times New Roman" pitchFamily="18" charset="0"/>
                <a:cs typeface="Times" pitchFamily="18" charset="0"/>
              </a:rPr>
              <a:t>71</a:t>
            </a:r>
            <a:r>
              <a:rPr lang="en-US" sz="1400" dirty="0">
                <a:ea typeface="Times New Roman" pitchFamily="18" charset="0"/>
                <a:cs typeface="Times" pitchFamily="18" charset="0"/>
              </a:rPr>
              <a:t>, 205 (1931)</a:t>
            </a:r>
            <a:r>
              <a:rPr lang="en-US" sz="1400" dirty="0"/>
              <a:t> 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303052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Рисунок 3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1" y="5250485"/>
            <a:ext cx="4421980" cy="1315573"/>
          </a:xfrm>
          <a:prstGeom prst="rect">
            <a:avLst/>
          </a:prstGeom>
        </p:spPr>
      </p:pic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Магноны в ферромагнетике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А.Г. Гуревич, Магнитный резонанс в ферритах и антиферромагнетиках, Москва 1973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9239" y="1662010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Введем операторы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4341" y="666750"/>
            <a:ext cx="3595746" cy="62019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431" y="2019918"/>
            <a:ext cx="3163699" cy="759566"/>
          </a:xfrm>
          <a:prstGeom prst="rect">
            <a:avLst/>
          </a:prstGeom>
        </p:spPr>
      </p:pic>
      <p:grpSp>
        <p:nvGrpSpPr>
          <p:cNvPr id="19" name="Группа 18"/>
          <p:cNvGrpSpPr/>
          <p:nvPr/>
        </p:nvGrpSpPr>
        <p:grpSpPr>
          <a:xfrm>
            <a:off x="-10238" y="3970211"/>
            <a:ext cx="9144000" cy="338544"/>
            <a:chOff x="5599" y="3110430"/>
            <a:chExt cx="9144000" cy="338544"/>
          </a:xfrm>
        </p:grpSpPr>
        <p:sp>
          <p:nvSpPr>
            <p:cNvPr id="107" name="TextBox 106"/>
            <p:cNvSpPr txBox="1"/>
            <p:nvPr/>
          </p:nvSpPr>
          <p:spPr>
            <a:xfrm>
              <a:off x="5599" y="3110430"/>
              <a:ext cx="9144000" cy="338544"/>
            </a:xfrm>
            <a:prstGeom prst="rect">
              <a:avLst/>
            </a:prstGeom>
            <a:noFill/>
          </p:spPr>
          <p:txBody>
            <a:bodyPr wrap="square" lIns="91432" tIns="45715" rIns="91432" bIns="45715" rtlCol="0">
              <a:spAutoFit/>
            </a:bodyPr>
            <a:lstStyle/>
            <a:p>
              <a:pPr algn="just"/>
              <a:r>
                <a:rPr lang="ru-RU" sz="1600" dirty="0"/>
                <a:t>Если                 , то</a:t>
              </a:r>
            </a:p>
          </p:txBody>
        </p:sp>
        <p:pic>
          <p:nvPicPr>
            <p:cNvPr id="18" name="Рисунок 17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39552" y="3144462"/>
              <a:ext cx="747328" cy="288032"/>
            </a:xfrm>
            <a:prstGeom prst="rect">
              <a:avLst/>
            </a:prstGeom>
          </p:spPr>
        </p:pic>
      </p:grpSp>
      <p:sp>
        <p:nvSpPr>
          <p:cNvPr id="111" name="TextBox 110"/>
          <p:cNvSpPr txBox="1"/>
          <p:nvPr/>
        </p:nvSpPr>
        <p:spPr>
          <a:xfrm>
            <a:off x="18393" y="2831696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Связь новых операторов с исходными имеет вид</a:t>
            </a:r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2426" y="3210334"/>
            <a:ext cx="3825707" cy="766535"/>
          </a:xfrm>
          <a:prstGeom prst="rect">
            <a:avLst/>
          </a:prstGeom>
        </p:spPr>
      </p:pic>
      <p:pic>
        <p:nvPicPr>
          <p:cNvPr id="22" name="Рисунок 21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0043" y="4407885"/>
            <a:ext cx="2355354" cy="383268"/>
          </a:xfrm>
          <a:prstGeom prst="rect">
            <a:avLst/>
          </a:prstGeom>
        </p:spPr>
      </p:pic>
      <p:sp>
        <p:nvSpPr>
          <p:cNvPr id="115" name="TextBox 114"/>
          <p:cNvSpPr txBox="1"/>
          <p:nvPr/>
        </p:nvSpPr>
        <p:spPr>
          <a:xfrm>
            <a:off x="-24053" y="4911941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В результате получим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3320" y="1333526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sz="1600" dirty="0"/>
              <a:t>Первое преобразование </a:t>
            </a:r>
            <a:r>
              <a:rPr lang="ru-RU" sz="1600" dirty="0" err="1"/>
              <a:t>Холстейна</a:t>
            </a:r>
            <a:r>
              <a:rPr lang="ru-RU" sz="1600" dirty="0"/>
              <a:t>-Примакова</a:t>
            </a: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 flipV="1">
            <a:off x="5701472" y="5250485"/>
            <a:ext cx="1327260" cy="623095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99180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Магноны в ферромагнетике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А.Г. Гуревич, Магнитный резонанс в ферритах и антиферромагнетиках, Москва 1973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9239" y="1662010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Введем операторы рождения и уничтожения магнона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23320" y="2636912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Наконец, получим искомое выражение для обменной энергии</a:t>
            </a:r>
          </a:p>
        </p:txBody>
      </p:sp>
      <p:sp>
        <p:nvSpPr>
          <p:cNvPr id="115" name="TextBox 114"/>
          <p:cNvSpPr txBox="1"/>
          <p:nvPr/>
        </p:nvSpPr>
        <p:spPr>
          <a:xfrm>
            <a:off x="-10238" y="3661401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Для линейной цепочки:</a:t>
            </a:r>
          </a:p>
        </p:txBody>
      </p:sp>
      <p:sp>
        <p:nvSpPr>
          <p:cNvPr id="116" name="TextBox 115"/>
          <p:cNvSpPr txBox="1"/>
          <p:nvPr/>
        </p:nvSpPr>
        <p:spPr>
          <a:xfrm>
            <a:off x="23320" y="1333526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ctr"/>
            <a:r>
              <a:rPr lang="ru-RU" sz="1600" dirty="0"/>
              <a:t>Второе преобразование </a:t>
            </a:r>
            <a:r>
              <a:rPr lang="ru-RU" sz="1600" dirty="0" err="1"/>
              <a:t>Холстейна</a:t>
            </a:r>
            <a:r>
              <a:rPr lang="ru-RU" sz="1600" dirty="0"/>
              <a:t>-Примакова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7620" y="1973708"/>
            <a:ext cx="3717818" cy="699321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5824" y="4129898"/>
            <a:ext cx="2961410" cy="292573"/>
          </a:xfrm>
          <a:prstGeom prst="rect">
            <a:avLst/>
          </a:prstGeom>
        </p:spPr>
      </p:pic>
      <p:pic>
        <p:nvPicPr>
          <p:cNvPr id="110" name="Рисунок 109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662" y="669818"/>
            <a:ext cx="3052199" cy="648319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3109454"/>
            <a:ext cx="5587589" cy="6200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06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0224E27E-F9F3-4C69-B0F9-DB7E4BD43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21" name="Заголовок 1">
            <a:extLst>
              <a:ext uri="{FF2B5EF4-FFF2-40B4-BE49-F238E27FC236}">
                <a16:creationId xmlns="" xmlns:a16="http://schemas.microsoft.com/office/drawing/2014/main" id="{CC083042-74E5-45DA-9940-5F78F64B1FC7}"/>
              </a:ext>
            </a:extLst>
          </p:cNvPr>
          <p:cNvSpPr txBox="1">
            <a:spLocks/>
          </p:cNvSpPr>
          <p:nvPr/>
        </p:nvSpPr>
        <p:spPr>
          <a:xfrm>
            <a:off x="0" y="151004"/>
            <a:ext cx="9144000" cy="991980"/>
          </a:xfrm>
          <a:prstGeom prst="rect">
            <a:avLst/>
          </a:prstGeom>
        </p:spPr>
        <p:txBody>
          <a:bodyPr vert="horz" lIns="91432" tIns="45715" rIns="91432" bIns="45715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Магноны в антиферромагнетике (</a:t>
            </a:r>
            <a:r>
              <a:rPr lang="en-US" sz="2500" i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 &lt; 0</a:t>
            </a:r>
            <a:r>
              <a:rPr lang="ru-RU" sz="25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)</a:t>
            </a:r>
          </a:p>
        </p:txBody>
      </p:sp>
      <p:sp>
        <p:nvSpPr>
          <p:cNvPr id="1536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1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2" name="Rectangle 12"/>
          <p:cNvSpPr>
            <a:spLocks noChangeArrowheads="1"/>
          </p:cNvSpPr>
          <p:nvPr/>
        </p:nvSpPr>
        <p:spPr bwMode="auto">
          <a:xfrm>
            <a:off x="1" y="8382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5" name="Rectangle 15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77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8" name="Rectangle 18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89497" y="47976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2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" name="Rectangle 15"/>
          <p:cNvSpPr>
            <a:spLocks noChangeArrowheads="1"/>
          </p:cNvSpPr>
          <p:nvPr/>
        </p:nvSpPr>
        <p:spPr bwMode="auto">
          <a:xfrm>
            <a:off x="1" y="903874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537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5" name="Rectangle 5"/>
          <p:cNvSpPr>
            <a:spLocks noChangeArrowheads="1"/>
          </p:cNvSpPr>
          <p:nvPr/>
        </p:nvSpPr>
        <p:spPr bwMode="auto">
          <a:xfrm>
            <a:off x="1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28" name="Rectangle 8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29" name="Rectangle 9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0" name="Rectangle 10"/>
          <p:cNvSpPr>
            <a:spLocks noChangeArrowheads="1"/>
          </p:cNvSpPr>
          <p:nvPr/>
        </p:nvSpPr>
        <p:spPr bwMode="auto">
          <a:xfrm>
            <a:off x="1" y="10382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39" name="Rectangle 19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0" name="Rectangle 20"/>
          <p:cNvSpPr>
            <a:spLocks noChangeArrowheads="1"/>
          </p:cNvSpPr>
          <p:nvPr/>
        </p:nvSpPr>
        <p:spPr bwMode="auto">
          <a:xfrm>
            <a:off x="1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1" name="Rectangle 21"/>
          <p:cNvSpPr>
            <a:spLocks noChangeArrowheads="1"/>
          </p:cNvSpPr>
          <p:nvPr/>
        </p:nvSpPr>
        <p:spPr bwMode="auto">
          <a:xfrm>
            <a:off x="106960" y="12001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2" name="Rectangle 22"/>
          <p:cNvSpPr>
            <a:spLocks noChangeArrowheads="1"/>
          </p:cNvSpPr>
          <p:nvPr/>
        </p:nvSpPr>
        <p:spPr bwMode="auto">
          <a:xfrm>
            <a:off x="1" y="15716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4" name="Rectangle 24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5" name="Rectangle 25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47" name="Rectangle 27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48" name="Rectangle 28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3" name="Rectangle 33"/>
          <p:cNvSpPr>
            <a:spLocks noChangeArrowheads="1"/>
          </p:cNvSpPr>
          <p:nvPr/>
        </p:nvSpPr>
        <p:spPr bwMode="auto">
          <a:xfrm>
            <a:off x="1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30754" name="Rectangle 34"/>
          <p:cNvSpPr>
            <a:spLocks noChangeArrowheads="1"/>
          </p:cNvSpPr>
          <p:nvPr/>
        </p:nvSpPr>
        <p:spPr bwMode="auto">
          <a:xfrm>
            <a:off x="1" y="6667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5" name="Rectangle 35"/>
          <p:cNvSpPr>
            <a:spLocks noChangeArrowheads="1"/>
          </p:cNvSpPr>
          <p:nvPr/>
        </p:nvSpPr>
        <p:spPr bwMode="auto">
          <a:xfrm>
            <a:off x="1" y="87630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6" name="Rectangle 36"/>
          <p:cNvSpPr>
            <a:spLocks noChangeArrowheads="1"/>
          </p:cNvSpPr>
          <p:nvPr/>
        </p:nvSpPr>
        <p:spPr bwMode="auto">
          <a:xfrm>
            <a:off x="1" y="124777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57" name="Rectangle 37"/>
          <p:cNvSpPr>
            <a:spLocks noChangeArrowheads="1"/>
          </p:cNvSpPr>
          <p:nvPr/>
        </p:nvSpPr>
        <p:spPr bwMode="auto">
          <a:xfrm>
            <a:off x="1" y="14573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8286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12287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5" name="Rectangle 11"/>
          <p:cNvSpPr>
            <a:spLocks noChangeArrowheads="1"/>
          </p:cNvSpPr>
          <p:nvPr/>
        </p:nvSpPr>
        <p:spPr bwMode="auto">
          <a:xfrm>
            <a:off x="0" y="1133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37" name="Rectangle 13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933450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100012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038225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0" name="Rectangle 26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1" name="Rectangle 27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2" name="Rectangle 28"/>
          <p:cNvSpPr>
            <a:spLocks noChangeArrowheads="1"/>
          </p:cNvSpPr>
          <p:nvPr/>
        </p:nvSpPr>
        <p:spPr bwMode="auto">
          <a:xfrm>
            <a:off x="0" y="104775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054" name="Rectangle 30"/>
          <p:cNvSpPr>
            <a:spLocks noChangeArrowheads="1"/>
          </p:cNvSpPr>
          <p:nvPr/>
        </p:nvSpPr>
        <p:spPr bwMode="auto">
          <a:xfrm>
            <a:off x="0" y="1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5" name="Rectangle 31"/>
          <p:cNvSpPr>
            <a:spLocks noChangeArrowheads="1"/>
          </p:cNvSpPr>
          <p:nvPr/>
        </p:nvSpPr>
        <p:spPr bwMode="auto">
          <a:xfrm>
            <a:off x="0" y="752476"/>
            <a:ext cx="184714" cy="369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2" tIns="45715" rIns="91432" bIns="45715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25326" y="6525344"/>
            <a:ext cx="7731407" cy="523210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marL="228600" lvl="0" indent="-228600"/>
            <a:r>
              <a:rPr lang="ru-RU" sz="1400" dirty="0">
                <a:ea typeface="Times New Roman" pitchFamily="18" charset="0"/>
                <a:cs typeface="Times" pitchFamily="18" charset="0"/>
              </a:rPr>
              <a:t>Ч. </a:t>
            </a:r>
            <a:r>
              <a:rPr lang="ru-RU" sz="1400" dirty="0" err="1">
                <a:ea typeface="Times New Roman" pitchFamily="18" charset="0"/>
                <a:cs typeface="Times" pitchFamily="18" charset="0"/>
              </a:rPr>
              <a:t>Киттель</a:t>
            </a:r>
            <a:r>
              <a:rPr lang="ru-RU" sz="1400" dirty="0">
                <a:ea typeface="Times New Roman" pitchFamily="18" charset="0"/>
                <a:cs typeface="Times" pitchFamily="18" charset="0"/>
              </a:rPr>
              <a:t>, Квантовая теория твердых тел, изд. «Наука» 1967</a:t>
            </a:r>
          </a:p>
          <a:p>
            <a:pPr marL="228600" lvl="0" indent="-228600"/>
            <a:r>
              <a:rPr lang="en-US" sz="1400" dirty="0"/>
              <a:t> </a:t>
            </a:r>
            <a:endParaRPr lang="ru-RU" sz="1400" dirty="0"/>
          </a:p>
        </p:txBody>
      </p:sp>
      <p:sp>
        <p:nvSpPr>
          <p:cNvPr id="1057" name="Rectangle 33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58" name="Rectangle 34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0" name="Rectangle 3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1" name="Rectangle 37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63" name="Rectangle 3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064" name="Rectangle 40"/>
          <p:cNvSpPr>
            <a:spLocks noChangeArrowheads="1"/>
          </p:cNvSpPr>
          <p:nvPr/>
        </p:nvSpPr>
        <p:spPr bwMode="auto">
          <a:xfrm>
            <a:off x="0" y="752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714375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4" name="Rectangle 8"/>
          <p:cNvSpPr>
            <a:spLocks noChangeArrowheads="1"/>
          </p:cNvSpPr>
          <p:nvPr/>
        </p:nvSpPr>
        <p:spPr bwMode="auto">
          <a:xfrm>
            <a:off x="0" y="1000127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0" y="93345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15" name="Rectangle 11"/>
          <p:cNvSpPr>
            <a:spLocks noChangeArrowheads="1"/>
          </p:cNvSpPr>
          <p:nvPr/>
        </p:nvSpPr>
        <p:spPr bwMode="auto">
          <a:xfrm>
            <a:off x="0" y="10001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15430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7" name="Rectangle 13"/>
          <p:cNvSpPr>
            <a:spLocks noChangeArrowheads="1"/>
          </p:cNvSpPr>
          <p:nvPr/>
        </p:nvSpPr>
        <p:spPr bwMode="auto">
          <a:xfrm>
            <a:off x="0" y="20859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24288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3419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21523" name="Rectangle 19"/>
          <p:cNvSpPr>
            <a:spLocks noChangeArrowheads="1"/>
          </p:cNvSpPr>
          <p:nvPr/>
        </p:nvSpPr>
        <p:spPr bwMode="auto">
          <a:xfrm>
            <a:off x="0" y="1038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" name="TextBox 103"/>
          <p:cNvSpPr txBox="1"/>
          <p:nvPr/>
        </p:nvSpPr>
        <p:spPr>
          <a:xfrm>
            <a:off x="-13810" y="2398635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Аналогично, введем операторы рождения и уничтожения магнонов подрешеток</a:t>
            </a:r>
          </a:p>
        </p:txBody>
      </p:sp>
      <p:sp>
        <p:nvSpPr>
          <p:cNvPr id="111" name="TextBox 110"/>
          <p:cNvSpPr txBox="1"/>
          <p:nvPr/>
        </p:nvSpPr>
        <p:spPr>
          <a:xfrm>
            <a:off x="-32936" y="4437112"/>
            <a:ext cx="9144000" cy="338544"/>
          </a:xfrm>
          <a:prstGeom prst="rect">
            <a:avLst/>
          </a:prstGeom>
          <a:noFill/>
        </p:spPr>
        <p:txBody>
          <a:bodyPr wrap="square" lIns="91432" tIns="45715" rIns="91432" bIns="45715" rtlCol="0">
            <a:spAutoFit/>
          </a:bodyPr>
          <a:lstStyle/>
          <a:p>
            <a:pPr algn="just"/>
            <a:r>
              <a:rPr lang="ru-RU" sz="1600" dirty="0"/>
              <a:t>Тогда обменный гамильтониан приобретает вид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03051" y="859813"/>
            <a:ext cx="3797141" cy="139513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8353" y="2784235"/>
            <a:ext cx="3572176" cy="1581574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2535" y="4941168"/>
            <a:ext cx="6336704" cy="653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9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15875">
          <a:solidFill>
            <a:schemeClr val="tx1"/>
          </a:solidFill>
        </a:ln>
        <a:scene3d>
          <a:camera prst="orthographicFront">
            <a:rot lat="0" lon="0" rev="5400000"/>
          </a:camera>
          <a:lightRig rig="threePt" dir="t"/>
        </a:scene3d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29148</TotalTime>
  <Words>738</Words>
  <Application>Microsoft Office PowerPoint</Application>
  <PresentationFormat>Экран (4:3)</PresentationFormat>
  <Paragraphs>162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Михаил Кузнецов</dc:creator>
  <cp:lastModifiedBy>mikhail5340</cp:lastModifiedBy>
  <cp:revision>959</cp:revision>
  <dcterms:created xsi:type="dcterms:W3CDTF">2022-12-07T09:24:31Z</dcterms:created>
  <dcterms:modified xsi:type="dcterms:W3CDTF">2024-03-28T11:01:58Z</dcterms:modified>
</cp:coreProperties>
</file>