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1" r:id="rId4"/>
    <p:sldId id="318" r:id="rId5"/>
    <p:sldId id="319" r:id="rId6"/>
    <p:sldId id="313" r:id="rId7"/>
    <p:sldId id="320" r:id="rId8"/>
    <p:sldId id="321" r:id="rId9"/>
    <p:sldId id="324" r:id="rId10"/>
    <p:sldId id="325" r:id="rId11"/>
    <p:sldId id="326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6" algn="l" defTabSz="9143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8894" autoAdjust="0"/>
  </p:normalViewPr>
  <p:slideViewPr>
    <p:cSldViewPr>
      <p:cViewPr varScale="1">
        <p:scale>
          <a:sx n="109" d="100"/>
          <a:sy n="109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3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8" indent="0">
              <a:buNone/>
              <a:defRPr sz="1600" b="1"/>
            </a:lvl8pPr>
            <a:lvl9pPr marL="365725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3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8" indent="0">
              <a:buNone/>
              <a:defRPr sz="1600" b="1"/>
            </a:lvl8pPr>
            <a:lvl9pPr marL="365725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3" indent="0">
              <a:buNone/>
              <a:defRPr sz="1000"/>
            </a:lvl3pPr>
            <a:lvl4pPr marL="1371471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1" indent="0">
              <a:buNone/>
              <a:defRPr sz="900"/>
            </a:lvl7pPr>
            <a:lvl8pPr marL="3200098" indent="0">
              <a:buNone/>
              <a:defRPr sz="900"/>
            </a:lvl8pPr>
            <a:lvl9pPr marL="365725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3" indent="0">
              <a:buNone/>
              <a:defRPr sz="2400"/>
            </a:lvl3pPr>
            <a:lvl4pPr marL="1371471" indent="0">
              <a:buNone/>
              <a:defRPr sz="2000"/>
            </a:lvl4pPr>
            <a:lvl5pPr marL="1828628" indent="0">
              <a:buNone/>
              <a:defRPr sz="2000"/>
            </a:lvl5pPr>
            <a:lvl6pPr marL="2285785" indent="0">
              <a:buNone/>
              <a:defRPr sz="2000"/>
            </a:lvl6pPr>
            <a:lvl7pPr marL="2742941" indent="0">
              <a:buNone/>
              <a:defRPr sz="2000"/>
            </a:lvl7pPr>
            <a:lvl8pPr marL="3200098" indent="0">
              <a:buNone/>
              <a:defRPr sz="2000"/>
            </a:lvl8pPr>
            <a:lvl9pPr marL="365725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3" indent="0">
              <a:buNone/>
              <a:defRPr sz="1000"/>
            </a:lvl3pPr>
            <a:lvl4pPr marL="1371471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1" indent="0">
              <a:buNone/>
              <a:defRPr sz="900"/>
            </a:lvl7pPr>
            <a:lvl8pPr marL="3200098" indent="0">
              <a:buNone/>
              <a:defRPr sz="900"/>
            </a:lvl8pPr>
            <a:lvl9pPr marL="365725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5" rIns="91432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2" tIns="45715" rIns="91432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5" rIns="91432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5" rIns="91432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5" rIns="91432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8" indent="-342868" algn="l" defTabSz="9143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0" indent="-285723" algn="l" defTabSz="91431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2" indent="-228579" algn="l" defTabSz="91431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9" indent="-228579" algn="l" defTabSz="91431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06" indent="-228579" algn="l" defTabSz="91431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3" indent="-228579" algn="l" defTabSz="914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0" indent="-228579" algn="l" defTabSz="914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7" indent="-228579" algn="l" defTabSz="914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4" indent="-228579" algn="l" defTabSz="914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3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6" algn="l" defTabSz="914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7.png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3D9B415-E13E-4226-8627-9E7BF8FD03C5}"/>
              </a:ext>
            </a:extLst>
          </p:cNvPr>
          <p:cNvSpPr txBox="1"/>
          <p:nvPr/>
        </p:nvSpPr>
        <p:spPr>
          <a:xfrm rot="10800000" flipV="1">
            <a:off x="0" y="2797070"/>
            <a:ext cx="9144000" cy="40009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000" b="1" dirty="0"/>
              <a:t>Антиферромагнетики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3A88030-1512-4944-A3DE-42FD895BF9D2}"/>
              </a:ext>
            </a:extLst>
          </p:cNvPr>
          <p:cNvSpPr txBox="1"/>
          <p:nvPr/>
        </p:nvSpPr>
        <p:spPr>
          <a:xfrm>
            <a:off x="0" y="357166"/>
            <a:ext cx="9144000" cy="646321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dirty="0"/>
              <a:t>Институт физики микроструктур РАН</a:t>
            </a:r>
          </a:p>
          <a:p>
            <a:pPr algn="ctr"/>
            <a:r>
              <a:rPr lang="ru-RU" dirty="0"/>
              <a:t>Нижний Новгород</a:t>
            </a:r>
          </a:p>
        </p:txBody>
      </p:sp>
      <p:pic>
        <p:nvPicPr>
          <p:cNvPr id="7" name="Рисунок 6" descr="Ipm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57166"/>
            <a:ext cx="1357322" cy="4815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3A88030-1512-4944-A3DE-42FD895BF9D2}"/>
              </a:ext>
            </a:extLst>
          </p:cNvPr>
          <p:cNvSpPr txBox="1"/>
          <p:nvPr/>
        </p:nvSpPr>
        <p:spPr>
          <a:xfrm>
            <a:off x="0" y="6488678"/>
            <a:ext cx="9144000" cy="369322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dirty="0"/>
              <a:t>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AF7A3CD-34B9-447E-839C-CB36E3900899}"/>
              </a:ext>
            </a:extLst>
          </p:cNvPr>
          <p:cNvSpPr txBox="1"/>
          <p:nvPr/>
        </p:nvSpPr>
        <p:spPr>
          <a:xfrm>
            <a:off x="0" y="321468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Образовательный семинар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AF7A3CD-34B9-447E-839C-CB36E3900899}"/>
              </a:ext>
            </a:extLst>
          </p:cNvPr>
          <p:cNvSpPr txBox="1"/>
          <p:nvPr/>
        </p:nvSpPr>
        <p:spPr>
          <a:xfrm>
            <a:off x="3071802" y="4286256"/>
            <a:ext cx="5968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Докладчик: аспирант 4-го года обучения, м.н.с.,</a:t>
            </a:r>
          </a:p>
          <a:p>
            <a:pPr algn="r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М.А. Кузнецов </a:t>
            </a:r>
          </a:p>
          <a:p>
            <a:pPr algn="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6787C51-5526-481F-8531-2C2BD16D702F}"/>
              </a:ext>
            </a:extLst>
          </p:cNvPr>
          <p:cNvSpPr txBox="1"/>
          <p:nvPr/>
        </p:nvSpPr>
        <p:spPr>
          <a:xfrm>
            <a:off x="4189217" y="4786322"/>
            <a:ext cx="48514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Научный руководитель: г.н.с., д.ф.-м.н.,</a:t>
            </a:r>
          </a:p>
          <a:p>
            <a:pPr algn="r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А.А.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Фраерман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1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Магноны в антиферромагнетике (</a:t>
            </a:r>
            <a:r>
              <a:rPr lang="en-US" sz="25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&lt; 0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Ч.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Киттель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, Квантовая теория твердых тел, изд. «Наука» 1967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3810" y="1576897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Введем новые операторы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-11352" y="3204932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Тогда обменный гамильтониан приобретает вид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80" y="1940948"/>
            <a:ext cx="3632840" cy="1218515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26304" y="5085184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Для линейной цепочки:</a:t>
            </a:r>
          </a:p>
        </p:txBody>
      </p:sp>
      <p:pic>
        <p:nvPicPr>
          <p:cNvPr id="101" name="Рисунок 10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736" y="842387"/>
            <a:ext cx="6336704" cy="6532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6970"/>
            <a:ext cx="4696304" cy="1368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84" y="5661248"/>
            <a:ext cx="3106256" cy="41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307766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en-US" sz="1400" dirty="0">
                <a:ea typeface="Times New Roman" pitchFamily="18" charset="0"/>
                <a:cs typeface="Times" pitchFamily="18" charset="0"/>
              </a:rPr>
              <a:t>H. Bethe, </a:t>
            </a:r>
            <a:r>
              <a:rPr lang="en-US" sz="1400" dirty="0" err="1">
                <a:ea typeface="Times New Roman" pitchFamily="18" charset="0"/>
                <a:cs typeface="Times" pitchFamily="18" charset="0"/>
              </a:rPr>
              <a:t>Zs</a:t>
            </a:r>
            <a:r>
              <a:rPr lang="en-US" sz="1400" dirty="0">
                <a:ea typeface="Times New Roman" pitchFamily="18" charset="0"/>
                <a:cs typeface="Times" pitchFamily="18" charset="0"/>
              </a:rPr>
              <a:t>. Phys. </a:t>
            </a:r>
            <a:r>
              <a:rPr lang="en-US" sz="1400" b="1" dirty="0">
                <a:ea typeface="Times New Roman" pitchFamily="18" charset="0"/>
                <a:cs typeface="Times" pitchFamily="18" charset="0"/>
              </a:rPr>
              <a:t>71</a:t>
            </a:r>
            <a:r>
              <a:rPr lang="en-US" sz="1400" dirty="0">
                <a:ea typeface="Times New Roman" pitchFamily="18" charset="0"/>
                <a:cs typeface="Times" pitchFamily="18" charset="0"/>
              </a:rPr>
              <a:t>, 205 (1931)</a:t>
            </a:r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1352" y="641905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Энергия нулевых колебаний: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55004"/>
            <a:ext cx="2634468" cy="628220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0" y="1771676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Для одномерного случая при </a:t>
            </a:r>
            <a:r>
              <a:rPr lang="en-US" sz="1600" dirty="0"/>
              <a:t>S = 1/2 </a:t>
            </a:r>
            <a:r>
              <a:rPr lang="ru-RU" sz="1600" dirty="0"/>
              <a:t>получаем</a:t>
            </a:r>
          </a:p>
        </p:txBody>
      </p:sp>
      <p:sp>
        <p:nvSpPr>
          <p:cNvPr id="102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Магноны в антиферромагнетике (</a:t>
            </a:r>
            <a:r>
              <a:rPr lang="en-US" sz="25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&lt; 0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387" y="2204864"/>
            <a:ext cx="1857374" cy="78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Устойчивость антиферромагнетика при абсолютном нуле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Ч.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Киттель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, Квантовая теория твердых тел, изд. «Наука» 1967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1352" y="641905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Полный спин подрешетки </a:t>
            </a:r>
            <a:r>
              <a:rPr lang="en-US" sz="1600" i="1" dirty="0"/>
              <a:t>a</a:t>
            </a:r>
            <a:r>
              <a:rPr lang="ru-RU" sz="1600" dirty="0"/>
              <a:t>: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-11352" y="2457814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Для случая </a:t>
            </a:r>
            <a:r>
              <a:rPr lang="en-US" sz="1600" i="1" dirty="0"/>
              <a:t>T = 0 </a:t>
            </a:r>
            <a:r>
              <a:rPr lang="ru-RU" sz="1600" i="1" dirty="0"/>
              <a:t>К </a:t>
            </a:r>
            <a:r>
              <a:rPr lang="ru-RU" sz="1600" dirty="0"/>
              <a:t>получаем</a:t>
            </a:r>
            <a:endParaRPr lang="ru-RU" sz="16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947" y="1125325"/>
            <a:ext cx="3297402" cy="10098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354" y="2996952"/>
            <a:ext cx="4008870" cy="294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Конечные температуры. Теорема 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Мермина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-Вагнера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Ч.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Киттель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, Квантовая теория твердых тел, изд. «Наука» 1967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1352" y="641905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1) Ферромагнетик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-11352" y="2586400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При </a:t>
            </a:r>
            <a:r>
              <a:rPr lang="en-US" sz="1600" i="1" dirty="0"/>
              <a:t>d &lt; 3 </a:t>
            </a:r>
            <a:r>
              <a:rPr lang="ru-RU" sz="1600" dirty="0"/>
              <a:t>интеграл расходится. Дальний порядок разрушается</a:t>
            </a:r>
            <a:endParaRPr lang="ru-RU" sz="1600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74967" y="3018448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2) Антиферромагнетик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060962"/>
            <a:ext cx="3667686" cy="14246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91" y="3573016"/>
            <a:ext cx="3826821" cy="1454950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0" y="5200846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Аналогично, при </a:t>
            </a:r>
            <a:r>
              <a:rPr lang="en-US" sz="1600" i="1" dirty="0"/>
              <a:t>d &lt; 3 </a:t>
            </a:r>
            <a:r>
              <a:rPr lang="ru-RU" sz="1600" dirty="0"/>
              <a:t>интеграл дальний порядок разрушается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6785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643998" cy="4525963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Введение</a:t>
            </a:r>
          </a:p>
          <a:p>
            <a:pPr marL="514350" indent="-514350">
              <a:buAutoNum type="romanUcPeriod"/>
            </a:pPr>
            <a:endParaRPr lang="ru-RU" sz="20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romanUcPeriod"/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Устойчивость антиферромагнитного состояния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Проблема основного состояния антиферромагнетика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Магноны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Устойчивость антиферромагнетика при абсолютном нуле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Конечные температуры. Теорема </a:t>
            </a:r>
            <a:r>
              <a:rPr lang="ru-RU" sz="1600" dirty="0" err="1">
                <a:solidFill>
                  <a:schemeClr val="bg1">
                    <a:lumMod val="65000"/>
                  </a:schemeClr>
                </a:solidFill>
              </a:rPr>
              <a:t>Мермина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-Вагнера</a:t>
            </a:r>
          </a:p>
          <a:p>
            <a:pPr marL="514350" indent="-514350">
              <a:buAutoNum type="romanUcPeriod"/>
            </a:pPr>
            <a:endParaRPr lang="ru-RU" sz="20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romanUcPeriod"/>
            </a:pPr>
            <a:r>
              <a:rPr lang="ru-RU" sz="2000" dirty="0"/>
              <a:t>Описание антиферромагнетиков в рамках модели сплошной среды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Теория молекулярного поля </a:t>
            </a:r>
            <a:r>
              <a:rPr lang="ru-RU" sz="1600" dirty="0" err="1"/>
              <a:t>Вейсса</a:t>
            </a:r>
            <a:r>
              <a:rPr lang="ru-RU" sz="1600" dirty="0"/>
              <a:t> (Ван </a:t>
            </a:r>
            <a:r>
              <a:rPr lang="ru-RU" sz="1600" dirty="0" err="1"/>
              <a:t>Флека</a:t>
            </a:r>
            <a:r>
              <a:rPr lang="ru-RU" sz="1600" dirty="0"/>
              <a:t>)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Теория Ландау</a:t>
            </a:r>
          </a:p>
          <a:p>
            <a:pPr marL="514350" indent="-514350">
              <a:buAutoNum type="romanUcPeriod"/>
            </a:pPr>
            <a:endParaRPr lang="ru-RU" sz="20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None/>
            </a:pPr>
            <a:endParaRPr lang="ru-RU" sz="20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None/>
            </a:pPr>
            <a:endParaRPr lang="ru-RU" sz="20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None/>
            </a:pP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491914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доклада</a:t>
            </a:r>
          </a:p>
        </p:txBody>
      </p:sp>
    </p:spTree>
    <p:extLst>
      <p:ext uri="{BB962C8B-B14F-4D97-AF65-F5344CB8AC3E}">
        <p14:creationId xmlns:p14="http://schemas.microsoft.com/office/powerpoint/2010/main" val="16911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Теория молекулярного поля 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Вейсса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(Фан-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Флека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Д. Смарт, Эффективное поле в теории магнетизма, Москва 1968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1352" y="641905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1) Простой парамагнетик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7429" y="2924944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Для намагниченности получаем следующее выражение: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1121337"/>
            <a:ext cx="4104456" cy="17292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972" y="3535061"/>
            <a:ext cx="3720925" cy="1157322"/>
          </a:xfrm>
          <a:prstGeom prst="rect">
            <a:avLst/>
          </a:prstGeom>
        </p:spPr>
      </p:pic>
      <p:pic>
        <p:nvPicPr>
          <p:cNvPr id="100" name="Рисунок 99" descr="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97" y="3578793"/>
            <a:ext cx="3472049" cy="27141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066" y="5445224"/>
            <a:ext cx="3375992" cy="557956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3983613" y="4966424"/>
            <a:ext cx="1692182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При </a:t>
            </a:r>
            <a:r>
              <a:rPr lang="en-US" sz="1600" dirty="0"/>
              <a:t>x&lt;&lt;1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144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Теория молекулярного поля 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Вейсса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(Фан-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Флека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Д. Смарт, Эффективное поле в теории магнетизма, Москва 1968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1352" y="636727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2) Ферромагнетик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56" y="3047758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3) Антиферромагнетик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331541"/>
            <a:ext cx="3438738" cy="6495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930" y="970780"/>
            <a:ext cx="1651465" cy="84508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845F981-DE60-4773-A445-7DE8DB33EE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3569603"/>
            <a:ext cx="3720129" cy="14071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="" xmlns:a16="http://schemas.microsoft.com/office/drawing/2014/main" id="{83EA8068-D9C0-409F-898E-ACA977EC9CD7}"/>
                  </a:ext>
                </a:extLst>
              </p:cNvPr>
              <p:cNvSpPr txBox="1"/>
              <p:nvPr/>
            </p:nvSpPr>
            <p:spPr>
              <a:xfrm>
                <a:off x="0" y="5122184"/>
                <a:ext cx="4603624" cy="446779"/>
              </a:xfrm>
              <a:prstGeom prst="rect">
                <a:avLst/>
              </a:prstGeom>
              <a:noFill/>
            </p:spPr>
            <p:txBody>
              <a:bodyPr wrap="square" lIns="91432" tIns="45715" rIns="91432" bIns="45715" rtlCol="0">
                <a:spAutoFit/>
              </a:bodyPr>
              <a:lstStyle/>
              <a:p>
                <a:pPr algn="just"/>
                <a:r>
                  <a:rPr lang="ru-RU" sz="1600" dirty="0"/>
                  <a:t>При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600" dirty="0"/>
                  <a:t> 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ru-RU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] </a:t>
                </a:r>
                <a:r>
                  <a:rPr lang="ru-RU" sz="1600" dirty="0"/>
                  <a:t>находим</a:t>
                </a:r>
                <a:r>
                  <a:rPr lang="en-US" sz="1600" dirty="0"/>
                  <a:t> </a:t>
                </a:r>
                <a:endParaRPr lang="ru-RU" sz="16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83EA8068-D9C0-409F-898E-ACA977EC9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22184"/>
                <a:ext cx="4603624" cy="446779"/>
              </a:xfrm>
              <a:prstGeom prst="rect">
                <a:avLst/>
              </a:prstGeom>
              <a:blipFill>
                <a:blip r:embed="rId5"/>
                <a:stretch>
                  <a:fillRect l="-795" b="-4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E6ED6A0B-65D2-46AD-AD7B-EACFB1AD03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056" y="5741611"/>
            <a:ext cx="4491888" cy="554039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C272F85C-D489-4FFE-8D0A-32AB0E0695E4}"/>
              </a:ext>
            </a:extLst>
          </p:cNvPr>
          <p:cNvSpPr txBox="1"/>
          <p:nvPr/>
        </p:nvSpPr>
        <p:spPr>
          <a:xfrm>
            <a:off x="-11352" y="1822202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Оценим величину молекулярного поля</a:t>
            </a:r>
          </a:p>
        </p:txBody>
      </p:sp>
    </p:spTree>
    <p:extLst>
      <p:ext uri="{BB962C8B-B14F-4D97-AF65-F5344CB8AC3E}">
        <p14:creationId xmlns:p14="http://schemas.microsoft.com/office/powerpoint/2010/main" val="17032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Теория молекулярного поля 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Вейсса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(Фан-</a:t>
            </a:r>
            <a:r>
              <a:rPr lang="ru-RU" sz="2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Флека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Д. Смарт, Эффективное поле в теории магнетизма, Москва 1968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="" xmlns:a16="http://schemas.microsoft.com/office/drawing/2014/main" id="{83EA8068-D9C0-409F-898E-ACA977EC9CD7}"/>
                  </a:ext>
                </a:extLst>
              </p:cNvPr>
              <p:cNvSpPr txBox="1"/>
              <p:nvPr/>
            </p:nvSpPr>
            <p:spPr>
              <a:xfrm>
                <a:off x="-1" y="592353"/>
                <a:ext cx="8249190" cy="338544"/>
              </a:xfrm>
              <a:prstGeom prst="rect">
                <a:avLst/>
              </a:prstGeom>
              <a:noFill/>
            </p:spPr>
            <p:txBody>
              <a:bodyPr wrap="square" lIns="91432" tIns="45715" rIns="91432" bIns="45715" rtlCol="0">
                <a:spAutoFit/>
              </a:bodyPr>
              <a:lstStyle/>
              <a:p>
                <a:pPr algn="just"/>
                <a:r>
                  <a:rPr lang="ru-RU" sz="1600" dirty="0"/>
                  <a:t>Пусть теперь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u-RU" sz="1600" dirty="0"/>
                  <a:t>. Рассмотрим антиферромагнетик в малом внешнем поле. </a:t>
                </a:r>
                <a:r>
                  <a:rPr lang="en-US" sz="1600" dirty="0"/>
                  <a:t> </a:t>
                </a:r>
                <a:endParaRPr lang="ru-RU" sz="16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83EA8068-D9C0-409F-898E-ACA977EC9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92353"/>
                <a:ext cx="8249190" cy="338544"/>
              </a:xfrm>
              <a:prstGeom prst="rect">
                <a:avLst/>
              </a:prstGeom>
              <a:blipFill>
                <a:blip r:embed="rId2"/>
                <a:stretch>
                  <a:fillRect l="-443"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5EA4D78B-1F0C-4085-B763-5CA47525BE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890" y="1714117"/>
            <a:ext cx="4630843" cy="122530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BC6ACBED-700B-40C5-BE3C-26E55F6B10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174" y="994102"/>
            <a:ext cx="2381576" cy="56375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02D9166D-F959-42B4-94B4-587DD3772D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7" y="1678481"/>
            <a:ext cx="2438740" cy="3639058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="" xmlns:a16="http://schemas.microsoft.com/office/drawing/2014/main" id="{9B5FC922-8C8A-475D-BF5B-E2DC57B5C1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077" y="3158437"/>
            <a:ext cx="3546468" cy="322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98">
            <a:extLst>
              <a:ext uri="{FF2B5EF4-FFF2-40B4-BE49-F238E27FC236}">
                <a16:creationId xmlns="" xmlns:a16="http://schemas.microsoft.com/office/drawing/2014/main" id="{E3AAD108-D196-463E-BE9B-D8C80373A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340829"/>
            <a:ext cx="5931861" cy="1845468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Теория Ландау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Л. Д. Ландау, Е.М. Лифшиц, Статистическая физика, ч.1,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Физматлит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 2002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1901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Рисунок 96">
            <a:extLst>
              <a:ext uri="{FF2B5EF4-FFF2-40B4-BE49-F238E27FC236}">
                <a16:creationId xmlns="" xmlns:a16="http://schemas.microsoft.com/office/drawing/2014/main" id="{B3396C18-9694-4930-8C2F-2D65EEF3E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9" y="4383557"/>
            <a:ext cx="2612186" cy="1677249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30D4B473-7EBD-4B4B-828E-3F59E0093A79}"/>
              </a:ext>
            </a:extLst>
          </p:cNvPr>
          <p:cNvSpPr txBox="1"/>
          <p:nvPr/>
        </p:nvSpPr>
        <p:spPr>
          <a:xfrm>
            <a:off x="-1" y="619164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1) Ферромагнетик </a:t>
            </a:r>
          </a:p>
        </p:txBody>
      </p:sp>
      <p:pic>
        <p:nvPicPr>
          <p:cNvPr id="101" name="Содержимое 11" descr="1.png">
            <a:extLst>
              <a:ext uri="{FF2B5EF4-FFF2-40B4-BE49-F238E27FC236}">
                <a16:creationId xmlns="" xmlns:a16="http://schemas.microsoft.com/office/drawing/2014/main" id="{37DA201E-080A-484A-90A6-86B89EBEC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7770" y="1216624"/>
            <a:ext cx="2291937" cy="2190757"/>
          </a:xfrm>
        </p:spPr>
      </p:pic>
      <p:pic>
        <p:nvPicPr>
          <p:cNvPr id="102" name="Рисунок 101" descr="Безымянный.png">
            <a:extLst>
              <a:ext uri="{FF2B5EF4-FFF2-40B4-BE49-F238E27FC236}">
                <a16:creationId xmlns="" xmlns:a16="http://schemas.microsoft.com/office/drawing/2014/main" id="{00BFF393-96A3-4D91-A97F-9C10B858BB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254" y="1403201"/>
            <a:ext cx="4757939" cy="193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Теория Ландау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Л. Д. Ландау, Е.М. Лифшиц, Электродинамика сплошных сред,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Физматлит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 2005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97939" y="27226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30D4B473-7EBD-4B4B-828E-3F59E0093A79}"/>
              </a:ext>
            </a:extLst>
          </p:cNvPr>
          <p:cNvSpPr txBox="1"/>
          <p:nvPr/>
        </p:nvSpPr>
        <p:spPr>
          <a:xfrm>
            <a:off x="-1" y="619164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en-US" sz="1600" dirty="0"/>
              <a:t>2</a:t>
            </a:r>
            <a:r>
              <a:rPr lang="ru-RU" sz="1600" dirty="0"/>
              <a:t>) Антиферромагнетик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1A6CB25-3563-4470-BC57-9DB5644FD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873" y="1392636"/>
            <a:ext cx="5255094" cy="10561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="" xmlns:a16="http://schemas.microsoft.com/office/drawing/2014/main" id="{10216FA1-CB1F-49D8-8D58-316775EAEDB7}"/>
                  </a:ext>
                </a:extLst>
              </p:cNvPr>
              <p:cNvSpPr txBox="1"/>
              <p:nvPr/>
            </p:nvSpPr>
            <p:spPr>
              <a:xfrm>
                <a:off x="16817" y="2470584"/>
                <a:ext cx="4603624" cy="338544"/>
              </a:xfrm>
              <a:prstGeom prst="rect">
                <a:avLst/>
              </a:prstGeom>
              <a:noFill/>
            </p:spPr>
            <p:txBody>
              <a:bodyPr wrap="square" lIns="91432" tIns="45715" rIns="91432" bIns="45715" rtlCol="0">
                <a:spAutoFit/>
              </a:bodyPr>
              <a:lstStyle/>
              <a:p>
                <a:pPr algn="just"/>
                <a:r>
                  <a:rPr lang="ru-RU" sz="1600" dirty="0"/>
                  <a:t>При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endParaRPr lang="ru-RU" sz="16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10216FA1-CB1F-49D8-8D58-316775EAE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" y="2470584"/>
                <a:ext cx="4603624" cy="338544"/>
              </a:xfrm>
              <a:prstGeom prst="rect">
                <a:avLst/>
              </a:prstGeom>
              <a:blipFill>
                <a:blip r:embed="rId3"/>
                <a:stretch>
                  <a:fillRect l="-795"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="" xmlns:a16="http://schemas.microsoft.com/office/drawing/2014/main" id="{E8A0D2E2-7DF6-473A-9079-833CAA727A2A}"/>
                  </a:ext>
                </a:extLst>
              </p:cNvPr>
              <p:cNvSpPr txBox="1"/>
              <p:nvPr/>
            </p:nvSpPr>
            <p:spPr>
              <a:xfrm>
                <a:off x="3569069" y="3909391"/>
                <a:ext cx="4603624" cy="338544"/>
              </a:xfrm>
              <a:prstGeom prst="rect">
                <a:avLst/>
              </a:prstGeom>
              <a:noFill/>
            </p:spPr>
            <p:txBody>
              <a:bodyPr wrap="square" lIns="91432" tIns="45715" rIns="91432" bIns="45715" rtlCol="0">
                <a:spAutoFit/>
              </a:bodyPr>
              <a:lstStyle/>
              <a:p>
                <a:pPr algn="just"/>
                <a:r>
                  <a:rPr lang="ru-RU" sz="1600" dirty="0"/>
                  <a:t>При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endParaRPr lang="ru-RU" sz="1600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E8A0D2E2-7DF6-473A-9079-833CAA727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069" y="3909391"/>
                <a:ext cx="4603624" cy="338544"/>
              </a:xfrm>
              <a:prstGeom prst="rect">
                <a:avLst/>
              </a:prstGeom>
              <a:blipFill>
                <a:blip r:embed="rId4"/>
                <a:stretch>
                  <a:fillRect l="-661"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2A09DDF-9ADA-4D7F-A90A-BAE740D814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460" y="2859502"/>
            <a:ext cx="2074958" cy="4927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4309795-D952-4A02-B80B-FC8F86FADA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701669"/>
            <a:ext cx="3104224" cy="9361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4CAEF33-753E-4A18-8B89-C433F745CE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56" y="1024383"/>
            <a:ext cx="2657846" cy="314369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="" xmlns:a16="http://schemas.microsoft.com/office/drawing/2014/main" id="{9B5FC922-8C8A-475D-BF5B-E2DC57B5C1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15" y="3352236"/>
            <a:ext cx="3341086" cy="303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643998" cy="4525963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ru-RU" sz="2000" dirty="0"/>
              <a:t>Введение</a:t>
            </a:r>
          </a:p>
          <a:p>
            <a:pPr marL="514350" indent="-514350">
              <a:buAutoNum type="romanUcPeriod"/>
            </a:pPr>
            <a:endParaRPr lang="ru-RU" sz="2000" dirty="0"/>
          </a:p>
          <a:p>
            <a:pPr marL="514350" indent="-514350">
              <a:buAutoNum type="romanUcPeriod"/>
            </a:pPr>
            <a:r>
              <a:rPr lang="ru-RU" sz="2000" dirty="0"/>
              <a:t>Устойчивость антиферромагнитного состояния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Проблема основного состояния антиферромагнетика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Магноны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Устойчивость антиферромагнетика при абсолютном нуле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Конечные температуры. Теорема </a:t>
            </a:r>
            <a:r>
              <a:rPr lang="ru-RU" sz="1600" dirty="0" err="1"/>
              <a:t>Мермина</a:t>
            </a:r>
            <a:r>
              <a:rPr lang="ru-RU" sz="1600" dirty="0"/>
              <a:t>-Вагнера</a:t>
            </a:r>
          </a:p>
          <a:p>
            <a:pPr marL="514350" indent="-514350">
              <a:buAutoNum type="romanUcPeriod"/>
            </a:pPr>
            <a:endParaRPr lang="ru-RU" sz="2000" dirty="0"/>
          </a:p>
          <a:p>
            <a:pPr marL="514350" indent="-514350">
              <a:buAutoNum type="romanUcPeriod"/>
            </a:pPr>
            <a:r>
              <a:rPr lang="ru-RU" sz="2000" dirty="0"/>
              <a:t>Описание антиферромагнетиков в рамках модели сплошной среды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Теория молекулярного поля </a:t>
            </a:r>
            <a:r>
              <a:rPr lang="ru-RU" sz="1600" dirty="0" err="1"/>
              <a:t>Вейсса</a:t>
            </a:r>
            <a:r>
              <a:rPr lang="ru-RU" sz="1600" dirty="0"/>
              <a:t> (Ван </a:t>
            </a:r>
            <a:r>
              <a:rPr lang="ru-RU" sz="1600" dirty="0" err="1"/>
              <a:t>Флека</a:t>
            </a:r>
            <a:r>
              <a:rPr lang="ru-RU" sz="1600" dirty="0"/>
              <a:t>)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Теория Ландау</a:t>
            </a:r>
          </a:p>
          <a:p>
            <a:pPr marL="514350" indent="-514350">
              <a:buAutoNum type="romanUcPeriod"/>
            </a:pPr>
            <a:endParaRPr lang="ru-RU" sz="2000" dirty="0"/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491914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доклада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Теория Ландау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Л. Д. Ландау, Е.М. Лифшиц, Электродинамика сплошных сред,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Физматлит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 2005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4B66C9D-4912-4FD6-9A16-881BFD805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255" y="893851"/>
            <a:ext cx="3490632" cy="1899964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BC5AE547-11E5-460B-ABAD-DB56F141A282}"/>
              </a:ext>
            </a:extLst>
          </p:cNvPr>
          <p:cNvSpPr txBox="1"/>
          <p:nvPr/>
        </p:nvSpPr>
        <p:spPr>
          <a:xfrm>
            <a:off x="4427984" y="4958296"/>
            <a:ext cx="3421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Фазовые диаграммы антиферромагнетика вблизи </a:t>
            </a:r>
            <a:endParaRPr lang="en-US" sz="1400" dirty="0"/>
          </a:p>
          <a:p>
            <a:pPr algn="ctr"/>
            <a:r>
              <a:rPr lang="ru-RU" sz="1400" dirty="0"/>
              <a:t>критической точки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EEC3007E-28B5-4A2F-A079-17D7701CA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255" y="3208007"/>
            <a:ext cx="3915321" cy="75968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5430588F-E27A-4260-8274-4F8BD61E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11" y="1829936"/>
            <a:ext cx="3122397" cy="911549"/>
          </a:xfrm>
          <a:prstGeom prst="rect">
            <a:avLst/>
          </a:prstGeom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714" y="4149080"/>
            <a:ext cx="4690690" cy="223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1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-142908" y="2857496"/>
            <a:ext cx="9144000" cy="469783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6429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0" y="6429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95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96" name="Rectangle 6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98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99" name="Rectangle 7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01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04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606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608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609" name="Rectangle 81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11" name="Rectangle 8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7158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500562" y="4786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Введение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46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87630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6" y="3395067"/>
            <a:ext cx="8255852" cy="2702588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187624" y="6097655"/>
            <a:ext cx="6264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Магнитные восприимчивости (</a:t>
            </a:r>
            <a:r>
              <a:rPr lang="en-US" sz="1400" dirty="0"/>
              <a:t>a</a:t>
            </a:r>
            <a:r>
              <a:rPr lang="ru-RU" sz="1400" dirty="0"/>
              <a:t>) ферромагнетика и (</a:t>
            </a:r>
            <a:r>
              <a:rPr lang="en-US" sz="1400" dirty="0"/>
              <a:t>b</a:t>
            </a:r>
            <a:r>
              <a:rPr lang="ru-RU" sz="1400" dirty="0"/>
              <a:t>)</a:t>
            </a:r>
            <a:r>
              <a:rPr lang="en-US" sz="1400" dirty="0"/>
              <a:t> </a:t>
            </a:r>
            <a:r>
              <a:rPr lang="ru-RU" sz="1400" dirty="0"/>
              <a:t>парамагнетика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052" y="940770"/>
            <a:ext cx="3508705" cy="82355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2" y="2171548"/>
            <a:ext cx="6508206" cy="117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Введение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46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87630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6" y="693777"/>
            <a:ext cx="2921089" cy="4639377"/>
          </a:xfrm>
          <a:prstGeom prst="rect">
            <a:avLst/>
          </a:prstGeom>
        </p:spPr>
      </p:pic>
      <p:pic>
        <p:nvPicPr>
          <p:cNvPr id="110" name="Рисунок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06" y="4116366"/>
            <a:ext cx="5722315" cy="1452632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А.Г. Гуревич, Магнитный резонанс в ферритах и антиферромагнетиках, Москва 1973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ECBE186-A54E-4B21-B20C-7E4A259C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148" y="838412"/>
            <a:ext cx="5889887" cy="262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643998" cy="4525963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Введение</a:t>
            </a:r>
          </a:p>
          <a:p>
            <a:pPr marL="514350" indent="-514350">
              <a:buAutoNum type="romanUcPeriod"/>
            </a:pPr>
            <a:endParaRPr lang="ru-RU" sz="2000" dirty="0"/>
          </a:p>
          <a:p>
            <a:pPr marL="514350" indent="-514350">
              <a:buAutoNum type="romanUcPeriod"/>
            </a:pPr>
            <a:r>
              <a:rPr lang="ru-RU" sz="2000" dirty="0"/>
              <a:t>Устойчивость антиферромагнитного состояния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/>
              <a:t>Проблема основного состояния антиферромагнетика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Магноны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Устойчивость антиферромагнетика при абсолютном нуле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Конечные температуры. Теорема </a:t>
            </a:r>
            <a:r>
              <a:rPr lang="ru-RU" sz="1600" dirty="0" err="1">
                <a:solidFill>
                  <a:schemeClr val="bg1">
                    <a:lumMod val="65000"/>
                  </a:schemeClr>
                </a:solidFill>
              </a:rPr>
              <a:t>Мермина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-Вагнера</a:t>
            </a:r>
          </a:p>
          <a:p>
            <a:pPr marL="514350" indent="-514350">
              <a:buAutoNum type="romanUcPeriod"/>
            </a:pPr>
            <a:endParaRPr lang="ru-RU" sz="2000" dirty="0"/>
          </a:p>
          <a:p>
            <a:pPr marL="514350" indent="-514350">
              <a:buAutoNum type="romanUcPeriod"/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Описание антиферромагнетиков в рамках модели сплошной среды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Теория молекулярного поля </a:t>
            </a:r>
            <a:r>
              <a:rPr lang="ru-RU" sz="1600" dirty="0" err="1">
                <a:solidFill>
                  <a:schemeClr val="bg1">
                    <a:lumMod val="65000"/>
                  </a:schemeClr>
                </a:solidFill>
              </a:rPr>
              <a:t>Вейсса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 (Ван </a:t>
            </a:r>
            <a:r>
              <a:rPr lang="ru-RU" sz="1600" dirty="0" err="1">
                <a:solidFill>
                  <a:schemeClr val="bg1">
                    <a:lumMod val="65000"/>
                  </a:schemeClr>
                </a:solidFill>
              </a:rPr>
              <a:t>Флека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857212" lvl="1" indent="-457200">
              <a:buFont typeface="+mj-lt"/>
              <a:buAutoNum type="arabicPeriod"/>
            </a:pPr>
            <a:r>
              <a:rPr lang="ru-RU" sz="1600" dirty="0">
                <a:solidFill>
                  <a:schemeClr val="bg1">
                    <a:lumMod val="65000"/>
                  </a:schemeClr>
                </a:solidFill>
              </a:rPr>
              <a:t>Теория Ландау</a:t>
            </a:r>
          </a:p>
          <a:p>
            <a:pPr marL="514350" indent="-514350">
              <a:buAutoNum type="romanUcPeriod"/>
            </a:pPr>
            <a:endParaRPr lang="ru-RU" sz="2000" dirty="0"/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491914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доклада</a:t>
            </a:r>
          </a:p>
        </p:txBody>
      </p:sp>
    </p:spTree>
    <p:extLst>
      <p:ext uri="{BB962C8B-B14F-4D97-AF65-F5344CB8AC3E}">
        <p14:creationId xmlns:p14="http://schemas.microsoft.com/office/powerpoint/2010/main" val="27922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Проблема основного состояния антиферромагнетика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606887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Перепишем гамильтониан в виде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" y="6229966"/>
            <a:ext cx="8208912" cy="73865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1400" dirty="0">
                <a:ea typeface="Times New Roman" pitchFamily="18" charset="0"/>
                <a:cs typeface="Times" pitchFamily="18" charset="0"/>
              </a:rPr>
              <a:t>А.И. Смирнов, Беспорядок и порядок в квантовых спиновых цепочках, Москва 2004</a:t>
            </a:r>
            <a:endParaRPr lang="en-US" sz="1400" dirty="0">
              <a:ea typeface="Times New Roman" pitchFamily="18" charset="0"/>
              <a:cs typeface="Times" pitchFamily="18" charset="0"/>
            </a:endParaRPr>
          </a:p>
          <a:p>
            <a:pPr marL="342900" lvl="0" indent="-342900">
              <a:buAutoNum type="arabicPeriod"/>
            </a:pPr>
            <a:endParaRPr lang="ru-RU" sz="1400" dirty="0">
              <a:ea typeface="Times New Roman" pitchFamily="18" charset="0"/>
              <a:cs typeface="Times" pitchFamily="18" charset="0"/>
            </a:endParaRP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" y="2302587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1) Ферромагнетик (</a:t>
            </a:r>
            <a:r>
              <a:rPr lang="en-US" sz="1600" i="1" dirty="0"/>
              <a:t>J &gt; 0, S = 1/2</a:t>
            </a:r>
            <a:r>
              <a:rPr lang="ru-RU" sz="1600" dirty="0"/>
              <a:t>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69" y="2794050"/>
            <a:ext cx="1703146" cy="3021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" y="3139205"/>
            <a:ext cx="3028578" cy="487594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5673006" y="2302587"/>
            <a:ext cx="3388804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en-US" sz="1600" dirty="0"/>
              <a:t>2</a:t>
            </a:r>
            <a:r>
              <a:rPr lang="ru-RU" sz="1600" dirty="0"/>
              <a:t>) Антиферромагнетик (</a:t>
            </a:r>
            <a:r>
              <a:rPr lang="en-US" sz="1600" i="1" dirty="0"/>
              <a:t>J &lt; 0, S = 1/2</a:t>
            </a:r>
            <a:r>
              <a:rPr lang="ru-RU" sz="1600" dirty="0"/>
              <a:t>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069199"/>
            <a:ext cx="4896544" cy="10163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521" y="2842142"/>
            <a:ext cx="1806159" cy="30217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460" y="3290290"/>
            <a:ext cx="1696279" cy="33650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54" y="3736734"/>
            <a:ext cx="2210394" cy="53605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471" y="3816229"/>
            <a:ext cx="2309664" cy="516200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23677" y="4437112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Свойства «настоящего» основного состояния антиферромагнетика: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015401"/>
            <a:ext cx="1990791" cy="1023045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0" y="6525344"/>
            <a:ext cx="7731407" cy="307766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en-US" sz="1400" dirty="0">
                <a:ea typeface="Times New Roman" pitchFamily="18" charset="0"/>
                <a:cs typeface="Times" pitchFamily="18" charset="0"/>
              </a:rPr>
              <a:t>2.     H. Bethe, </a:t>
            </a:r>
            <a:r>
              <a:rPr lang="en-US" sz="1400" dirty="0" err="1">
                <a:ea typeface="Times New Roman" pitchFamily="18" charset="0"/>
                <a:cs typeface="Times" pitchFamily="18" charset="0"/>
              </a:rPr>
              <a:t>Zs</a:t>
            </a:r>
            <a:r>
              <a:rPr lang="en-US" sz="1400" dirty="0">
                <a:ea typeface="Times New Roman" pitchFamily="18" charset="0"/>
                <a:cs typeface="Times" pitchFamily="18" charset="0"/>
              </a:rPr>
              <a:t>. Phys. </a:t>
            </a:r>
            <a:r>
              <a:rPr lang="en-US" sz="1400" b="1" dirty="0">
                <a:ea typeface="Times New Roman" pitchFamily="18" charset="0"/>
                <a:cs typeface="Times" pitchFamily="18" charset="0"/>
              </a:rPr>
              <a:t>71</a:t>
            </a:r>
            <a:r>
              <a:rPr lang="en-US" sz="1400" dirty="0">
                <a:ea typeface="Times New Roman" pitchFamily="18" charset="0"/>
                <a:cs typeface="Times" pitchFamily="18" charset="0"/>
              </a:rPr>
              <a:t>, 205 (1931)</a:t>
            </a:r>
            <a:r>
              <a:rPr lang="en-US" sz="1400" dirty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30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1" y="5250485"/>
            <a:ext cx="4421980" cy="1315573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Магноны в ферромагнетике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А.Г. Гуревич, Магнитный резонанс в ферритах и антиферромагнетиках, Москва 1973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9239" y="1662010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Введем операторы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1" y="666750"/>
            <a:ext cx="3595746" cy="62019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431" y="2019918"/>
            <a:ext cx="3163699" cy="759566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-10238" y="3970211"/>
            <a:ext cx="9144000" cy="338544"/>
            <a:chOff x="5599" y="3110430"/>
            <a:chExt cx="9144000" cy="338544"/>
          </a:xfrm>
        </p:grpSpPr>
        <p:sp>
          <p:nvSpPr>
            <p:cNvPr id="107" name="TextBox 106"/>
            <p:cNvSpPr txBox="1"/>
            <p:nvPr/>
          </p:nvSpPr>
          <p:spPr>
            <a:xfrm>
              <a:off x="5599" y="3110430"/>
              <a:ext cx="9144000" cy="338544"/>
            </a:xfrm>
            <a:prstGeom prst="rect">
              <a:avLst/>
            </a:prstGeom>
            <a:noFill/>
          </p:spPr>
          <p:txBody>
            <a:bodyPr wrap="square" lIns="91432" tIns="45715" rIns="91432" bIns="45715" rtlCol="0">
              <a:spAutoFit/>
            </a:bodyPr>
            <a:lstStyle/>
            <a:p>
              <a:pPr algn="just"/>
              <a:r>
                <a:rPr lang="ru-RU" sz="1600" dirty="0"/>
                <a:t>Если                 , то</a:t>
              </a: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3144462"/>
              <a:ext cx="747328" cy="288032"/>
            </a:xfrm>
            <a:prstGeom prst="rect">
              <a:avLst/>
            </a:prstGeom>
          </p:spPr>
        </p:pic>
      </p:grpSp>
      <p:sp>
        <p:nvSpPr>
          <p:cNvPr id="111" name="TextBox 110"/>
          <p:cNvSpPr txBox="1"/>
          <p:nvPr/>
        </p:nvSpPr>
        <p:spPr>
          <a:xfrm>
            <a:off x="18393" y="2831696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Связь новых операторов с исходными имеет вид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26" y="3210334"/>
            <a:ext cx="3825707" cy="76653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043" y="4407885"/>
            <a:ext cx="2355354" cy="38326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-24053" y="4911941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В результате получим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3320" y="1333526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1600" dirty="0"/>
              <a:t>Первое преобразование </a:t>
            </a:r>
            <a:r>
              <a:rPr lang="ru-RU" sz="1600" dirty="0" err="1"/>
              <a:t>Холстейна</a:t>
            </a:r>
            <a:r>
              <a:rPr lang="ru-RU" sz="1600" dirty="0"/>
              <a:t>-Примакова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701472" y="5250485"/>
            <a:ext cx="1327260" cy="6230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8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Магноны в ферромагнетике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А.Г. Гуревич, Магнитный резонанс в ферритах и антиферромагнетиках, Москва 1973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9239" y="1662010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Введем операторы рождения и уничтожения магнона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3320" y="2636912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Наконец, получим искомое выражение для обменной энергии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-10238" y="3661401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Для линейной цепочки: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3320" y="1333526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1600" dirty="0"/>
              <a:t>Второе преобразование </a:t>
            </a:r>
            <a:r>
              <a:rPr lang="ru-RU" sz="1600" dirty="0" err="1"/>
              <a:t>Холстейна</a:t>
            </a:r>
            <a:r>
              <a:rPr lang="ru-RU" sz="1600" dirty="0"/>
              <a:t>-Примакова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20" y="1973708"/>
            <a:ext cx="3717818" cy="6993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24" y="4129898"/>
            <a:ext cx="2961410" cy="292573"/>
          </a:xfrm>
          <a:prstGeom prst="rect">
            <a:avLst/>
          </a:prstGeom>
        </p:spPr>
      </p:pic>
      <p:pic>
        <p:nvPicPr>
          <p:cNvPr id="110" name="Рисунок 10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662" y="669818"/>
            <a:ext cx="3052199" cy="6483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109454"/>
            <a:ext cx="5587589" cy="62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24E27E-F9F3-4C69-B0F9-DB7E4BD4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CC083042-74E5-45DA-9940-5F78F64B1FC7}"/>
              </a:ext>
            </a:extLst>
          </p:cNvPr>
          <p:cNvSpPr txBox="1">
            <a:spLocks/>
          </p:cNvSpPr>
          <p:nvPr/>
        </p:nvSpPr>
        <p:spPr>
          <a:xfrm>
            <a:off x="0" y="151004"/>
            <a:ext cx="9144000" cy="991980"/>
          </a:xfrm>
          <a:prstGeom prst="rect">
            <a:avLst/>
          </a:prstGeom>
        </p:spPr>
        <p:txBody>
          <a:bodyPr vert="horz" lIns="91432" tIns="45715" rIns="91432" bIns="45715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Магноны в антиферромагнетике (</a:t>
            </a:r>
            <a:r>
              <a:rPr lang="en-US" sz="25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&lt; 0</a:t>
            </a:r>
            <a:r>
              <a:rPr lang="ru-RU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8382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9497" y="47976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" y="903874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" y="10382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06960" y="12001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" y="15716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1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" y="6667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1" y="87630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" y="124777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" y="14573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286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287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33450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012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38225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4775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752476"/>
            <a:ext cx="184714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5" rIns="91432" bIns="457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5326" y="6525344"/>
            <a:ext cx="7731407" cy="52321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228600" lvl="0" indent="-228600"/>
            <a:r>
              <a:rPr lang="ru-RU" sz="1400" dirty="0">
                <a:ea typeface="Times New Roman" pitchFamily="18" charset="0"/>
                <a:cs typeface="Times" pitchFamily="18" charset="0"/>
              </a:rPr>
              <a:t>Ч. </a:t>
            </a:r>
            <a:r>
              <a:rPr lang="ru-RU" sz="1400" dirty="0" err="1">
                <a:ea typeface="Times New Roman" pitchFamily="18" charset="0"/>
                <a:cs typeface="Times" pitchFamily="18" charset="0"/>
              </a:rPr>
              <a:t>Киттель</a:t>
            </a:r>
            <a:r>
              <a:rPr lang="ru-RU" sz="1400" dirty="0">
                <a:ea typeface="Times New Roman" pitchFamily="18" charset="0"/>
                <a:cs typeface="Times" pitchFamily="18" charset="0"/>
              </a:rPr>
              <a:t>, Квантовая теория твердых тел, изд. «Наука» 1967</a:t>
            </a:r>
          </a:p>
          <a:p>
            <a:pPr marL="228600" lvl="0" indent="-228600"/>
            <a:r>
              <a:rPr lang="en-US" sz="1400" dirty="0"/>
              <a:t> 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13810" y="2398635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Аналогично, введем операторы рождения и уничтожения магнонов подрешеток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-32936" y="4437112"/>
            <a:ext cx="9144000" cy="3385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ru-RU" sz="1600" dirty="0"/>
              <a:t>Тогда обменный гамильтониан приобретает вид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51" y="859813"/>
            <a:ext cx="3797141" cy="13951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353" y="2784235"/>
            <a:ext cx="3572176" cy="15815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35" y="4941168"/>
            <a:ext cx="6336704" cy="65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875">
          <a:solidFill>
            <a:schemeClr val="tx1"/>
          </a:solidFill>
        </a:ln>
        <a:scene3d>
          <a:camera prst="orthographicFront">
            <a:rot lat="0" lon="0" rev="5400000"/>
          </a:camera>
          <a:lightRig rig="threePt" dir="t"/>
        </a:scene3d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29148</TotalTime>
  <Words>738</Words>
  <Application>Microsoft Office PowerPoint</Application>
  <PresentationFormat>Экран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 Кузнецов</dc:creator>
  <cp:lastModifiedBy>mikhail5340</cp:lastModifiedBy>
  <cp:revision>959</cp:revision>
  <dcterms:created xsi:type="dcterms:W3CDTF">2022-12-07T09:24:31Z</dcterms:created>
  <dcterms:modified xsi:type="dcterms:W3CDTF">2024-03-28T11:01:58Z</dcterms:modified>
</cp:coreProperties>
</file>