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1" r:id="rId4"/>
    <p:sldId id="259" r:id="rId5"/>
    <p:sldId id="260" r:id="rId6"/>
    <p:sldId id="263" r:id="rId7"/>
    <p:sldId id="270" r:id="rId8"/>
    <p:sldId id="269" r:id="rId9"/>
    <p:sldId id="271" r:id="rId10"/>
    <p:sldId id="272" r:id="rId11"/>
    <p:sldId id="274" r:id="rId12"/>
    <p:sldId id="276" r:id="rId13"/>
    <p:sldId id="275" r:id="rId14"/>
    <p:sldId id="273" r:id="rId15"/>
    <p:sldId id="278" r:id="rId16"/>
    <p:sldId id="262" r:id="rId17"/>
    <p:sldId id="279" r:id="rId18"/>
    <p:sldId id="280" r:id="rId19"/>
    <p:sldId id="281" r:id="rId20"/>
    <p:sldId id="282" r:id="rId21"/>
    <p:sldId id="292" r:id="rId22"/>
    <p:sldId id="295" r:id="rId23"/>
    <p:sldId id="293" r:id="rId24"/>
    <p:sldId id="294" r:id="rId25"/>
    <p:sldId id="288" r:id="rId26"/>
    <p:sldId id="303" r:id="rId27"/>
    <p:sldId id="304" r:id="rId28"/>
    <p:sldId id="312" r:id="rId29"/>
    <p:sldId id="266" r:id="rId30"/>
    <p:sldId id="268" r:id="rId31"/>
    <p:sldId id="307" r:id="rId32"/>
    <p:sldId id="308" r:id="rId33"/>
    <p:sldId id="309" r:id="rId34"/>
    <p:sldId id="321" r:id="rId35"/>
    <p:sldId id="283" r:id="rId36"/>
    <p:sldId id="287" r:id="rId37"/>
    <p:sldId id="284" r:id="rId38"/>
    <p:sldId id="285" r:id="rId39"/>
    <p:sldId id="286" r:id="rId40"/>
    <p:sldId id="311" r:id="rId41"/>
    <p:sldId id="313" r:id="rId42"/>
    <p:sldId id="314" r:id="rId43"/>
    <p:sldId id="315" r:id="rId44"/>
    <p:sldId id="317" r:id="rId45"/>
    <p:sldId id="318" r:id="rId46"/>
    <p:sldId id="320" r:id="rId47"/>
    <p:sldId id="267" r:id="rId48"/>
    <p:sldId id="291" r:id="rId49"/>
    <p:sldId id="258" r:id="rId50"/>
    <p:sldId id="319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33D469-F366-470E-BC50-5C0A6DD9F806}">
          <p14:sldIdLst>
            <p14:sldId id="256"/>
            <p14:sldId id="257"/>
            <p14:sldId id="261"/>
          </p14:sldIdLst>
        </p14:section>
        <p14:section name="Солитоны" id="{22E23DB1-F188-472C-8CDE-02D9151B12FD}">
          <p14:sldIdLst>
            <p14:sldId id="259"/>
            <p14:sldId id="260"/>
            <p14:sldId id="263"/>
            <p14:sldId id="270"/>
            <p14:sldId id="269"/>
            <p14:sldId id="271"/>
            <p14:sldId id="272"/>
            <p14:sldId id="274"/>
            <p14:sldId id="276"/>
            <p14:sldId id="275"/>
            <p14:sldId id="273"/>
            <p14:sldId id="278"/>
            <p14:sldId id="262"/>
            <p14:sldId id="279"/>
            <p14:sldId id="280"/>
            <p14:sldId id="281"/>
            <p14:sldId id="282"/>
            <p14:sldId id="292"/>
            <p14:sldId id="295"/>
            <p14:sldId id="293"/>
            <p14:sldId id="294"/>
          </p14:sldIdLst>
        </p14:section>
        <p14:section name="Методы исследования" id="{B372C94A-A3D3-4253-BAB5-36D2163873B7}">
          <p14:sldIdLst>
            <p14:sldId id="288"/>
            <p14:sldId id="303"/>
            <p14:sldId id="304"/>
            <p14:sldId id="312"/>
            <p14:sldId id="266"/>
            <p14:sldId id="268"/>
            <p14:sldId id="307"/>
            <p14:sldId id="308"/>
            <p14:sldId id="309"/>
            <p14:sldId id="321"/>
            <p14:sldId id="283"/>
            <p14:sldId id="287"/>
            <p14:sldId id="284"/>
            <p14:sldId id="285"/>
            <p14:sldId id="286"/>
            <p14:sldId id="311"/>
            <p14:sldId id="313"/>
            <p14:sldId id="314"/>
            <p14:sldId id="315"/>
            <p14:sldId id="317"/>
            <p14:sldId id="318"/>
            <p14:sldId id="320"/>
          </p14:sldIdLst>
        </p14:section>
        <p14:section name="Динамика" id="{5DCB0267-1AE5-4889-A99C-D5DA86DE99AD}">
          <p14:sldIdLst>
            <p14:sldId id="267"/>
            <p14:sldId id="291"/>
          </p14:sldIdLst>
        </p14:section>
        <p14:section name="Заключение" id="{BDEC393B-F938-4634-BC63-7A4880EFA8C1}">
          <p14:sldIdLst>
            <p14:sldId id="25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27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652B4-B2BB-4BF2-AEA8-FFCBF9FBB610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B4A95-BBE4-42B2-B9A5-23702B03A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B4A95-BBE4-42B2-B9A5-23702B03AE9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0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6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5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05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8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8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13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4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8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4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8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8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0256B-918E-4952-9F10-C53C32530363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3487C-9851-4822-98A6-4E1A460D3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29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1.jpe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7" Type="http://schemas.openxmlformats.org/officeDocument/2006/relationships/image" Target="../media/image108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gif"/><Relationship Id="rId4" Type="http://schemas.openxmlformats.org/officeDocument/2006/relationships/image" Target="../media/image13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15831"/>
            <a:ext cx="12192000" cy="1058863"/>
          </a:xfrm>
        </p:spPr>
        <p:txBody>
          <a:bodyPr/>
          <a:lstStyle/>
          <a:p>
            <a:r>
              <a:rPr lang="ru-RU" dirty="0" smtClean="0"/>
              <a:t>Экзотические магнитные домены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66770"/>
            <a:ext cx="9144000" cy="1655762"/>
          </a:xfrm>
        </p:spPr>
        <p:txBody>
          <a:bodyPr/>
          <a:lstStyle/>
          <a:p>
            <a:r>
              <a:rPr lang="ru-RU" dirty="0" smtClean="0"/>
              <a:t>Д.А. Татарский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72" y="116768"/>
            <a:ext cx="5255055" cy="24304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7999" y="440686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Два математика, один из которых – тополог, собрались выпить по чашечке чая. Тополог </a:t>
            </a:r>
            <a:r>
              <a:rPr lang="ru-RU" dirty="0"/>
              <a:t>случайно уронил чашку, и от нее откололась ручка. Тополог говорит коллеге:</a:t>
            </a:r>
          </a:p>
          <a:p>
            <a:r>
              <a:rPr lang="ru-RU" dirty="0" smtClean="0"/>
              <a:t>– </a:t>
            </a:r>
            <a:r>
              <a:rPr lang="ru-RU" dirty="0" err="1"/>
              <a:t>Топологически</a:t>
            </a:r>
            <a:r>
              <a:rPr lang="ru-RU" dirty="0"/>
              <a:t> чашка изменилась, но пить из нее можно.</a:t>
            </a:r>
          </a:p>
          <a:p>
            <a:r>
              <a:rPr lang="ru-RU" dirty="0" smtClean="0"/>
              <a:t>Чуть </a:t>
            </a:r>
            <a:r>
              <a:rPr lang="ru-RU" dirty="0"/>
              <a:t>позже, заметив, что откололось донышко, отмечает:</a:t>
            </a:r>
          </a:p>
          <a:p>
            <a:r>
              <a:rPr lang="ru-RU" dirty="0" smtClean="0"/>
              <a:t>– </a:t>
            </a:r>
            <a:r>
              <a:rPr lang="ru-RU" dirty="0"/>
              <a:t>Нет, я ошибся. Пить из нее нельзя, но </a:t>
            </a:r>
            <a:r>
              <a:rPr lang="ru-RU" dirty="0" err="1"/>
              <a:t>топологически</a:t>
            </a:r>
            <a:r>
              <a:rPr lang="ru-RU" dirty="0"/>
              <a:t> она осталась прежней.</a:t>
            </a:r>
          </a:p>
        </p:txBody>
      </p:sp>
    </p:spTree>
    <p:extLst>
      <p:ext uri="{BB962C8B-B14F-4D97-AF65-F5344CB8AC3E}">
        <p14:creationId xmlns:p14="http://schemas.microsoft.com/office/powerpoint/2010/main" val="42613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041" y="2127498"/>
            <a:ext cx="3657917" cy="4008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906" y="2145491"/>
            <a:ext cx="3657917" cy="4008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1" y="2163486"/>
            <a:ext cx="3638912" cy="3972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Непрерывные деформации</a:t>
            </a:r>
            <a:br>
              <a:rPr lang="ru-RU" dirty="0" smtClean="0"/>
            </a:br>
            <a:r>
              <a:rPr lang="ru-RU" dirty="0" smtClean="0"/>
              <a:t>доменной стенки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4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Доменные стенки с намоткой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43" y="2376877"/>
            <a:ext cx="4724424" cy="2691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3" y="5663321"/>
            <a:ext cx="7205829" cy="951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211" y="2376877"/>
            <a:ext cx="2740335" cy="3002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974" y="2376877"/>
            <a:ext cx="2750794" cy="300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Доменные стенки с намоткой, перетяжка</a:t>
            </a:r>
            <a:endParaRPr lang="ru-RU" dirty="0"/>
          </a:p>
        </p:txBody>
      </p:sp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1182096" y="1543319"/>
            <a:ext cx="4055897" cy="5032579"/>
            <a:chOff x="1023025" y="1802723"/>
            <a:chExt cx="3725307" cy="460901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r="78414" b="52479"/>
            <a:stretch/>
          </p:blipFill>
          <p:spPr>
            <a:xfrm>
              <a:off x="1023025" y="1802723"/>
              <a:ext cx="1311614" cy="236071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61557" b="53262"/>
            <a:stretch/>
          </p:blipFill>
          <p:spPr>
            <a:xfrm>
              <a:off x="2412460" y="1802723"/>
              <a:ext cx="2335872" cy="232180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07" t="50912" r="78521" b="1567"/>
            <a:stretch/>
          </p:blipFill>
          <p:spPr>
            <a:xfrm flipV="1">
              <a:off x="1035994" y="4018230"/>
              <a:ext cx="1329835" cy="239351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/>
            <a:srcRect l="61557" t="50132" b="2219"/>
            <a:stretch/>
          </p:blipFill>
          <p:spPr>
            <a:xfrm flipV="1">
              <a:off x="2412460" y="4059676"/>
              <a:ext cx="2276272" cy="2306670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098" y="5163100"/>
            <a:ext cx="3650709" cy="1344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479" y="1997004"/>
            <a:ext cx="2573657" cy="27988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148" y="1997003"/>
            <a:ext cx="2573659" cy="27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Доменная стенка с перетяжками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44" y="4601899"/>
            <a:ext cx="3450861" cy="1770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83" y="1403606"/>
            <a:ext cx="5156552" cy="5047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35" y="1533308"/>
            <a:ext cx="4238174" cy="28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137109" y="2685440"/>
            <a:ext cx="3258671" cy="3543805"/>
            <a:chOff x="838200" y="1909028"/>
            <a:chExt cx="3258671" cy="354380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909028"/>
              <a:ext cx="3258671" cy="354380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440342" y="4328160"/>
              <a:ext cx="136998" cy="121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05237" y="1954024"/>
              <a:ext cx="136998" cy="121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Число намотки (</a:t>
            </a:r>
            <a:r>
              <a:rPr lang="en-US" dirty="0" smtClean="0"/>
              <a:t>winding number</a:t>
            </a:r>
            <a:r>
              <a:rPr lang="ru-RU" dirty="0" smtClean="0"/>
              <a:t>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98894" y="1770529"/>
                <a:ext cx="68350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894" y="1770529"/>
                <a:ext cx="6835076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77997" y="2791406"/>
                <a:ext cx="5781006" cy="867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r>
                  <a:rPr lang="en-US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997" y="2791406"/>
                <a:ext cx="5781006" cy="8670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58784" y="4354345"/>
                <a:ext cx="3942169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equal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 ±1, ±2…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784" y="4354345"/>
                <a:ext cx="3942169" cy="6178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6814660" y="5309279"/>
                <a:ext cx="3031471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660" y="5309279"/>
                <a:ext cx="3031471" cy="5648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Группа 10"/>
          <p:cNvGrpSpPr/>
          <p:nvPr/>
        </p:nvGrpSpPr>
        <p:grpSpPr>
          <a:xfrm>
            <a:off x="359355" y="1359877"/>
            <a:ext cx="3149107" cy="1696177"/>
            <a:chOff x="368385" y="2882129"/>
            <a:chExt cx="3149107" cy="169617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05394" y="3143739"/>
              <a:ext cx="2888243" cy="1434567"/>
              <a:chOff x="605394" y="3143739"/>
              <a:chExt cx="2888243" cy="1434567"/>
            </a:xfrm>
          </p:grpSpPr>
          <p:sp>
            <p:nvSpPr>
              <p:cNvPr id="22" name="Параллелограмм 21"/>
              <p:cNvSpPr/>
              <p:nvPr/>
            </p:nvSpPr>
            <p:spPr>
              <a:xfrm>
                <a:off x="605394" y="3143739"/>
                <a:ext cx="2826000" cy="1147678"/>
              </a:xfrm>
              <a:prstGeom prst="parallelogram">
                <a:avLst>
                  <a:gd name="adj" fmla="val 85753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3" name="Прямая со стрелкой 22"/>
              <p:cNvCxnSpPr/>
              <p:nvPr/>
            </p:nvCxnSpPr>
            <p:spPr>
              <a:xfrm flipH="1">
                <a:off x="605394" y="3405351"/>
                <a:ext cx="1005845" cy="117295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 стрелкой 23"/>
              <p:cNvCxnSpPr/>
              <p:nvPr/>
            </p:nvCxnSpPr>
            <p:spPr>
              <a:xfrm>
                <a:off x="1611239" y="3405350"/>
                <a:ext cx="188239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68385" y="3991828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x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0922" y="2882129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y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V="1">
              <a:off x="1788572" y="3550993"/>
              <a:ext cx="175373" cy="42672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угольник 20"/>
                <p:cNvSpPr/>
                <p:nvPr/>
              </p:nvSpPr>
              <p:spPr>
                <a:xfrm>
                  <a:off x="1898626" y="3622496"/>
                  <a:ext cx="10098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l-GR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1" name="Прямоугольник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626" y="3622496"/>
                  <a:ext cx="1009828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755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Цилиндрические магнитные домены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917909" y="1175793"/>
            <a:ext cx="5146766" cy="5473174"/>
            <a:chOff x="1248728" y="207032"/>
            <a:chExt cx="5146766" cy="547317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03"/>
            <a:stretch/>
          </p:blipFill>
          <p:spPr>
            <a:xfrm>
              <a:off x="1248728" y="207032"/>
              <a:ext cx="5146766" cy="5473174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2846960" y="2042189"/>
              <a:ext cx="1790509" cy="179050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6055" y="2065315"/>
                <a:ext cx="6302061" cy="305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Топологический заряд определяется разницей </a:t>
                </a:r>
                <a:r>
                  <a:rPr lang="en-US" dirty="0" smtClean="0"/>
                  <a:t>Z-</a:t>
                </a:r>
                <a:r>
                  <a:rPr lang="ru-RU" dirty="0" smtClean="0"/>
                  <a:t>компонент намагниченности 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ru-RU" dirty="0" smtClean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ru-RU" dirty="0" smtClean="0"/>
                  <a:t>, и количеством (с учётом направления вращения) намоток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плоскостной компоненты (вдоль пунктирной окружности)</a:t>
                </a:r>
              </a:p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dirty="0" smtClean="0"/>
              </a:p>
              <a:p>
                <a:endParaRPr lang="ru-RU" dirty="0" smtClean="0"/>
              </a:p>
              <a:p>
                <a:r>
                  <a:rPr lang="ru-RU" dirty="0" smtClean="0"/>
                  <a:t>При «причёсывании» </a:t>
                </a:r>
                <a:r>
                  <a:rPr lang="en-US" dirty="0" smtClean="0"/>
                  <a:t>(</a:t>
                </a:r>
                <a:r>
                  <a:rPr lang="ru-RU" dirty="0" smtClean="0"/>
                  <a:t>т.е. применении гладкого вращения векторов намагниченности в каждой точке пространства</a:t>
                </a:r>
                <a:r>
                  <a:rPr lang="en-US" dirty="0" smtClean="0"/>
                  <a:t>) </a:t>
                </a:r>
                <a:r>
                  <a:rPr lang="ru-RU" dirty="0" smtClean="0"/>
                  <a:t>число намотки не меняется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55" y="2065315"/>
                <a:ext cx="6302061" cy="3057888"/>
              </a:xfrm>
              <a:prstGeom prst="rect">
                <a:avLst/>
              </a:prstGeom>
              <a:blipFill rotWithShape="0">
                <a:blip r:embed="rId3"/>
                <a:stretch>
                  <a:fillRect l="-870" t="-1198" b="-2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197" y="1690688"/>
            <a:ext cx="1317944" cy="14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Цилиндрические магнитные домены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7056" r="51377" b="7438"/>
          <a:stretch/>
        </p:blipFill>
        <p:spPr>
          <a:xfrm>
            <a:off x="838200" y="1897864"/>
            <a:ext cx="4716069" cy="4700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7514" r="51525" b="8345"/>
          <a:stretch/>
        </p:blipFill>
        <p:spPr>
          <a:xfrm>
            <a:off x="6675320" y="1897864"/>
            <a:ext cx="4678480" cy="46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4"/>
          <a:stretch/>
        </p:blipFill>
        <p:spPr>
          <a:xfrm>
            <a:off x="207006" y="-135764"/>
            <a:ext cx="2693849" cy="3035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2"/>
          <a:stretch/>
        </p:blipFill>
        <p:spPr>
          <a:xfrm>
            <a:off x="207006" y="3775056"/>
            <a:ext cx="2719074" cy="3031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2"/>
          <a:stretch/>
        </p:blipFill>
        <p:spPr>
          <a:xfrm>
            <a:off x="6366189" y="-222362"/>
            <a:ext cx="2796730" cy="3136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5"/>
          <a:stretch/>
        </p:blipFill>
        <p:spPr>
          <a:xfrm>
            <a:off x="6366188" y="3775056"/>
            <a:ext cx="2866099" cy="3135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64234" y="224363"/>
                <a:ext cx="6447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234" y="224363"/>
                <a:ext cx="64472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321" r="-8491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64233" y="4067075"/>
                <a:ext cx="6447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233" y="4067075"/>
                <a:ext cx="64472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1321" r="-8491" b="-282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18367" y="224363"/>
                <a:ext cx="8178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67" y="224363"/>
                <a:ext cx="81785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8955" r="-6716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218366" y="4067074"/>
                <a:ext cx="8178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66" y="4067074"/>
                <a:ext cx="81785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955" r="-6716" b="-282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Стрелка влево 12"/>
          <p:cNvSpPr/>
          <p:nvPr/>
        </p:nvSpPr>
        <p:spPr>
          <a:xfrm rot="16200000">
            <a:off x="902330" y="3035249"/>
            <a:ext cx="1302990" cy="602977"/>
          </a:xfrm>
          <a:prstGeom prst="leftArrow">
            <a:avLst>
              <a:gd name="adj1" fmla="val 31580"/>
              <a:gd name="adj2" fmla="val 1010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398644" y="2899265"/>
            <a:ext cx="0" cy="8227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Дуга 15"/>
          <p:cNvSpPr/>
          <p:nvPr/>
        </p:nvSpPr>
        <p:spPr>
          <a:xfrm>
            <a:off x="1941444" y="3204638"/>
            <a:ext cx="914400" cy="212035"/>
          </a:xfrm>
          <a:prstGeom prst="arc">
            <a:avLst>
              <a:gd name="adj1" fmla="val 19551840"/>
              <a:gd name="adj2" fmla="val 12601104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037186" y="2710490"/>
            <a:ext cx="190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Разворот намагниченности в каждой точке на 180°</a:t>
            </a:r>
            <a:endParaRPr lang="ru-RU" dirty="0"/>
          </a:p>
        </p:txBody>
      </p:sp>
      <p:sp>
        <p:nvSpPr>
          <p:cNvPr id="18" name="Стрелка влево 17"/>
          <p:cNvSpPr/>
          <p:nvPr/>
        </p:nvSpPr>
        <p:spPr>
          <a:xfrm rot="16200000">
            <a:off x="7014894" y="3040062"/>
            <a:ext cx="1302990" cy="602977"/>
          </a:xfrm>
          <a:prstGeom prst="leftArrow">
            <a:avLst>
              <a:gd name="adj1" fmla="val 31580"/>
              <a:gd name="adj2" fmla="val 1010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511208" y="2904078"/>
            <a:ext cx="0" cy="8227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/>
          <p:cNvSpPr/>
          <p:nvPr/>
        </p:nvSpPr>
        <p:spPr>
          <a:xfrm>
            <a:off x="8054008" y="3209451"/>
            <a:ext cx="914400" cy="212035"/>
          </a:xfrm>
          <a:prstGeom prst="arc">
            <a:avLst>
              <a:gd name="adj1" fmla="val 19551840"/>
              <a:gd name="adj2" fmla="val 12601104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9149750" y="2715303"/>
            <a:ext cx="190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Разворот намагниченности в каждой точке на 180°</a:t>
            </a:r>
            <a:endParaRPr lang="ru-RU" dirty="0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5045651" y="3079027"/>
            <a:ext cx="1216152" cy="484632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5385413" y="3079027"/>
            <a:ext cx="506160" cy="503415"/>
            <a:chOff x="3922643" y="2257690"/>
            <a:chExt cx="1819251" cy="1809384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3922643" y="2257690"/>
              <a:ext cx="1809384" cy="18093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932510" y="2257690"/>
              <a:ext cx="1809384" cy="18093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102155" y="0"/>
            <a:ext cx="9669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Скирмион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102155" y="6385169"/>
            <a:ext cx="9669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Скирмион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146382" y="6444804"/>
            <a:ext cx="13131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Антискирмион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131775" y="-56910"/>
            <a:ext cx="13131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Антискирмион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485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8"/>
          <a:stretch/>
        </p:blipFill>
        <p:spPr>
          <a:xfrm>
            <a:off x="207006" y="3788253"/>
            <a:ext cx="2687543" cy="3038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7"/>
          <a:stretch/>
        </p:blipFill>
        <p:spPr>
          <a:xfrm>
            <a:off x="207006" y="-142386"/>
            <a:ext cx="2674931" cy="3035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3"/>
          <a:stretch/>
        </p:blipFill>
        <p:spPr>
          <a:xfrm>
            <a:off x="6366189" y="-230133"/>
            <a:ext cx="2790423" cy="31360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1"/>
          <a:stretch/>
        </p:blipFill>
        <p:spPr>
          <a:xfrm>
            <a:off x="6366190" y="3777454"/>
            <a:ext cx="2803035" cy="3139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64234" y="217741"/>
                <a:ext cx="6447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234" y="217741"/>
                <a:ext cx="64472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321" r="-8491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64234" y="4082724"/>
                <a:ext cx="6447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234" y="4082724"/>
                <a:ext cx="64472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1321" r="-8491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18367" y="217741"/>
                <a:ext cx="8178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67" y="217741"/>
                <a:ext cx="81785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8955" r="-6716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218367" y="4082723"/>
                <a:ext cx="8178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67" y="4082723"/>
                <a:ext cx="81785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955" r="-6716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Стрелка влево 15"/>
          <p:cNvSpPr/>
          <p:nvPr/>
        </p:nvSpPr>
        <p:spPr>
          <a:xfrm rot="16200000">
            <a:off x="902330" y="3035249"/>
            <a:ext cx="1302990" cy="602977"/>
          </a:xfrm>
          <a:prstGeom prst="leftArrow">
            <a:avLst>
              <a:gd name="adj1" fmla="val 31580"/>
              <a:gd name="adj2" fmla="val 1010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398644" y="2899265"/>
            <a:ext cx="0" cy="8227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>
            <a:off x="1941444" y="3204638"/>
            <a:ext cx="914400" cy="212035"/>
          </a:xfrm>
          <a:prstGeom prst="arc">
            <a:avLst>
              <a:gd name="adj1" fmla="val 19551840"/>
              <a:gd name="adj2" fmla="val 12601104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037186" y="2710490"/>
            <a:ext cx="190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Разворот намагниченности в каждой точке на 90°</a:t>
            </a:r>
            <a:endParaRPr lang="ru-RU" dirty="0"/>
          </a:p>
        </p:txBody>
      </p:sp>
      <p:sp>
        <p:nvSpPr>
          <p:cNvPr id="20" name="Стрелка влево 19"/>
          <p:cNvSpPr/>
          <p:nvPr/>
        </p:nvSpPr>
        <p:spPr>
          <a:xfrm rot="16200000">
            <a:off x="7014894" y="3040062"/>
            <a:ext cx="1302990" cy="602977"/>
          </a:xfrm>
          <a:prstGeom prst="leftArrow">
            <a:avLst>
              <a:gd name="adj1" fmla="val 31580"/>
              <a:gd name="adj2" fmla="val 1010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511208" y="2904078"/>
            <a:ext cx="0" cy="8227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>
            <a:off x="8054008" y="3209451"/>
            <a:ext cx="914400" cy="212035"/>
          </a:xfrm>
          <a:prstGeom prst="arc">
            <a:avLst>
              <a:gd name="adj1" fmla="val 19551840"/>
              <a:gd name="adj2" fmla="val 12601104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149750" y="2715303"/>
            <a:ext cx="190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Разворот намагниченности в каждой точке на 90°</a:t>
            </a:r>
            <a:endParaRPr lang="ru-RU" dirty="0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5045651" y="3079027"/>
            <a:ext cx="1216152" cy="484632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5385413" y="3079027"/>
            <a:ext cx="506160" cy="503415"/>
            <a:chOff x="3922643" y="2257690"/>
            <a:chExt cx="1819251" cy="1809384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3922643" y="2257690"/>
              <a:ext cx="1809384" cy="18093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932510" y="2257690"/>
              <a:ext cx="1809384" cy="18093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102155" y="0"/>
            <a:ext cx="9669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Скирмион</a:t>
            </a:r>
            <a:endParaRPr lang="ru-RU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131775" y="-56910"/>
            <a:ext cx="13131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Антискирмион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141911" y="6361064"/>
            <a:ext cx="8755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Бимерон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232116" y="6428812"/>
            <a:ext cx="12426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Антибимерон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038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ru-RU" sz="3200" dirty="0" smtClean="0"/>
                  <a:t>Эквивалентность </a:t>
                </a:r>
                <a:r>
                  <a:rPr lang="ru-RU" sz="3200" dirty="0" err="1" smtClean="0"/>
                  <a:t>блоховского</a:t>
                </a:r>
                <a:r>
                  <a:rPr lang="ru-RU" sz="3200" dirty="0" smtClean="0"/>
                  <a:t> и </a:t>
                </a:r>
                <a:r>
                  <a:rPr lang="ru-RU" sz="3200" dirty="0" err="1" smtClean="0"/>
                  <a:t>неелевского</a:t>
                </a:r>
                <a:r>
                  <a:rPr lang="ru-RU" sz="3200" dirty="0" smtClean="0"/>
                  <a:t> </a:t>
                </a:r>
                <a:r>
                  <a:rPr lang="ru-RU" sz="3200" dirty="0" err="1" smtClean="0"/>
                  <a:t>скирмионов</a:t>
                </a:r>
                <a:r>
                  <a:rPr lang="ru-RU" sz="3200" dirty="0"/>
                  <a:t/>
                </a:r>
                <a:br>
                  <a:rPr lang="ru-RU" sz="3200" dirty="0"/>
                </a:br>
                <a:r>
                  <a:rPr lang="ru-RU" sz="3200" dirty="0" smtClean="0"/>
                  <a:t>Поле</a:t>
                </a:r>
                <a:r>
                  <a:rPr lang="en-US" sz="3200" dirty="0"/>
                  <a:t> </a:t>
                </a:r>
                <a:r>
                  <a:rPr lang="ru-RU" sz="3200" dirty="0"/>
                  <a:t>вращений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07" b="-1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Группа 4"/>
          <p:cNvGrpSpPr/>
          <p:nvPr/>
        </p:nvGrpSpPr>
        <p:grpSpPr>
          <a:xfrm>
            <a:off x="2929367" y="1027906"/>
            <a:ext cx="10926948" cy="6009821"/>
            <a:chOff x="2929367" y="1027906"/>
            <a:chExt cx="10926948" cy="600982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367" y="1027906"/>
              <a:ext cx="10926948" cy="6009821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9377330" y="1929699"/>
              <a:ext cx="3417964" cy="4029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727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семинара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Уравнение Ландау—Лифшица</a:t>
            </a:r>
          </a:p>
          <a:p>
            <a:r>
              <a:rPr lang="ru-RU" dirty="0" smtClean="0"/>
              <a:t>Устойчивые статические неоднородные решения уравнения ЛЛ, число намотки, доменные стенки, цилиндрические домены</a:t>
            </a:r>
          </a:p>
          <a:p>
            <a:r>
              <a:rPr lang="ru-RU" dirty="0" err="1" smtClean="0"/>
              <a:t>Лоренцевая</a:t>
            </a:r>
            <a:r>
              <a:rPr lang="ru-RU" dirty="0" smtClean="0"/>
              <a:t> просвечивающая электронная микроскопия в исследованиях статических неоднородных состояний намагниченности</a:t>
            </a:r>
          </a:p>
          <a:p>
            <a:r>
              <a:rPr lang="ru-RU" dirty="0" smtClean="0"/>
              <a:t>Динамика ЦМД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ru-RU" sz="2800" dirty="0" smtClean="0"/>
                  <a:t>Эквивалентность </a:t>
                </a:r>
                <a:r>
                  <a:rPr lang="ru-RU" sz="2800" dirty="0" err="1" smtClean="0"/>
                  <a:t>блоховского</a:t>
                </a:r>
                <a:r>
                  <a:rPr lang="ru-RU" sz="2800" dirty="0" smtClean="0"/>
                  <a:t> и </a:t>
                </a:r>
                <a:r>
                  <a:rPr lang="ru-RU" sz="2800" dirty="0" err="1" smtClean="0"/>
                  <a:t>неелевского</a:t>
                </a:r>
                <a:r>
                  <a:rPr lang="ru-RU" sz="2800" dirty="0" smtClean="0"/>
                  <a:t> </a:t>
                </a:r>
                <a:r>
                  <a:rPr lang="ru-RU" sz="2800" dirty="0" err="1" smtClean="0"/>
                  <a:t>антискирмиона</a:t>
                </a: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ru-RU" sz="2800" dirty="0"/>
                  <a:t>Поле</a:t>
                </a:r>
                <a:r>
                  <a:rPr lang="en-US" sz="2800" dirty="0"/>
                  <a:t> </a:t>
                </a:r>
                <a:r>
                  <a:rPr lang="ru-RU" sz="2800" dirty="0"/>
                  <a:t>вращений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Группа 4"/>
          <p:cNvGrpSpPr/>
          <p:nvPr/>
        </p:nvGrpSpPr>
        <p:grpSpPr>
          <a:xfrm>
            <a:off x="5190006" y="1027906"/>
            <a:ext cx="11124149" cy="6118281"/>
            <a:chOff x="2844097" y="1131878"/>
            <a:chExt cx="11124149" cy="611828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097" y="1131878"/>
              <a:ext cx="11124149" cy="6118281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377330" y="1929699"/>
              <a:ext cx="3417964" cy="4029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 l="17860" t="21167" r="59320" b="11805"/>
          <a:stretch>
            <a:fillRect/>
          </a:stretch>
        </p:blipFill>
        <p:spPr bwMode="auto">
          <a:xfrm>
            <a:off x="1304022" y="1515494"/>
            <a:ext cx="2952668" cy="487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38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369651" y="365125"/>
                <a:ext cx="11621311" cy="1325563"/>
              </a:xfrm>
            </p:spPr>
            <p:txBody>
              <a:bodyPr>
                <a:noAutofit/>
              </a:bodyPr>
              <a:lstStyle/>
              <a:p>
                <a:r>
                  <a:rPr lang="ru-RU" sz="2400" dirty="0" smtClean="0"/>
                  <a:t>«</a:t>
                </a:r>
                <a:r>
                  <a:rPr lang="ru-RU" sz="2400" dirty="0" err="1" smtClean="0"/>
                  <a:t>Скирмион</a:t>
                </a:r>
                <a:r>
                  <a:rPr lang="ru-RU" sz="2400" dirty="0" smtClean="0"/>
                  <a:t>» → «</a:t>
                </a:r>
                <a:r>
                  <a:rPr lang="ru-RU" sz="2400" dirty="0" err="1" smtClean="0"/>
                  <a:t>Бимерон</a:t>
                </a:r>
                <a:r>
                  <a:rPr lang="ru-RU" sz="2400" dirty="0" smtClean="0"/>
                  <a:t>» → «</a:t>
                </a:r>
                <a:r>
                  <a:rPr lang="ru-RU" sz="2400" dirty="0" err="1" smtClean="0"/>
                  <a:t>Антискирмион</a:t>
                </a:r>
                <a:r>
                  <a:rPr lang="ru-RU" sz="2400" dirty="0" smtClean="0"/>
                  <a:t>» → «</a:t>
                </a:r>
                <a:r>
                  <a:rPr lang="ru-RU" sz="2400" dirty="0" err="1" smtClean="0"/>
                  <a:t>Антибимерон</a:t>
                </a:r>
                <a:r>
                  <a:rPr lang="ru-RU" sz="2400" dirty="0" smtClean="0"/>
                  <a:t>» → «</a:t>
                </a:r>
                <a:r>
                  <a:rPr lang="ru-RU" sz="2400" dirty="0" err="1" smtClean="0"/>
                  <a:t>Скирмион</a:t>
                </a:r>
                <a:r>
                  <a:rPr lang="ru-RU" sz="2400" dirty="0" smtClean="0"/>
                  <a:t>» с сохранением топологического заряда</a:t>
                </a:r>
                <a:r>
                  <a:rPr lang="en-US" sz="2400" dirty="0" smtClean="0"/>
                  <a:t>. </a:t>
                </a:r>
                <a:r>
                  <a:rPr lang="ru-RU" sz="2400" dirty="0" smtClean="0"/>
                  <a:t>Названия взяты в кавычки, т.к. формально у всех этих распределений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ru-RU" sz="2400" dirty="0"/>
                  <a:t>Поле</a:t>
                </a:r>
                <a:r>
                  <a:rPr lang="en-US" sz="2400" dirty="0"/>
                  <a:t> </a:t>
                </a:r>
                <a:r>
                  <a:rPr lang="ru-RU" sz="2400" dirty="0"/>
                  <a:t>вращений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9651" y="365125"/>
                <a:ext cx="11621311" cy="1325563"/>
              </a:xfrm>
              <a:blipFill rotWithShape="0">
                <a:blip r:embed="rId2"/>
                <a:stretch>
                  <a:fillRect l="-839" t="-10138"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11" y="1256758"/>
            <a:ext cx="10703621" cy="58869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77330" y="1929699"/>
            <a:ext cx="3417964" cy="402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Скирмиониум</a:t>
            </a:r>
            <a:r>
              <a:rPr lang="ru-RU" dirty="0" smtClean="0"/>
              <a:t> и ЦМД 2го типа</a:t>
            </a:r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987300" y="1329855"/>
            <a:ext cx="5272901" cy="5280446"/>
            <a:chOff x="6293414" y="1376447"/>
            <a:chExt cx="4533089" cy="45395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" t="9033" r="52482" b="8872"/>
            <a:stretch/>
          </p:blipFill>
          <p:spPr>
            <a:xfrm>
              <a:off x="6293414" y="1376447"/>
              <a:ext cx="4533089" cy="453957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06154" y="4492676"/>
              <a:ext cx="1195122" cy="129782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07482" y="4505034"/>
              <a:ext cx="1173052" cy="128546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94599" y="4426076"/>
              <a:ext cx="1287263" cy="1418671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6852555" y="4988650"/>
              <a:ext cx="269516" cy="418908"/>
              <a:chOff x="6629400" y="4061881"/>
              <a:chExt cx="425450" cy="628919"/>
            </a:xfrm>
          </p:grpSpPr>
          <p:cxnSp>
            <p:nvCxnSpPr>
              <p:cNvPr id="7" name="Прямая со стрелкой 6"/>
              <p:cNvCxnSpPr/>
              <p:nvPr/>
            </p:nvCxnSpPr>
            <p:spPr>
              <a:xfrm flipH="1">
                <a:off x="6629400" y="4114800"/>
                <a:ext cx="0" cy="5760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/>
              <p:nvPr/>
            </p:nvCxnSpPr>
            <p:spPr>
              <a:xfrm flipH="1" flipV="1">
                <a:off x="7054850" y="4061881"/>
                <a:ext cx="0" cy="57600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/>
            <p:cNvGrpSpPr/>
            <p:nvPr/>
          </p:nvGrpSpPr>
          <p:grpSpPr>
            <a:xfrm>
              <a:off x="8539920" y="4784396"/>
              <a:ext cx="154385" cy="204252"/>
              <a:chOff x="6677486" y="4043270"/>
              <a:chExt cx="243710" cy="306653"/>
            </a:xfrm>
          </p:grpSpPr>
          <p:cxnSp>
            <p:nvCxnSpPr>
              <p:cNvPr id="19" name="Прямая со стрелкой 18"/>
              <p:cNvCxnSpPr/>
              <p:nvPr/>
            </p:nvCxnSpPr>
            <p:spPr>
              <a:xfrm flipH="1">
                <a:off x="6677486" y="4061875"/>
                <a:ext cx="41366" cy="28804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/>
              <p:cNvCxnSpPr/>
              <p:nvPr/>
            </p:nvCxnSpPr>
            <p:spPr>
              <a:xfrm flipH="1" flipV="1">
                <a:off x="6872131" y="4043270"/>
                <a:ext cx="49065" cy="233587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Группа 22"/>
          <p:cNvGrpSpPr/>
          <p:nvPr/>
        </p:nvGrpSpPr>
        <p:grpSpPr>
          <a:xfrm>
            <a:off x="6348988" y="1307139"/>
            <a:ext cx="5295629" cy="5303162"/>
            <a:chOff x="515431" y="1376447"/>
            <a:chExt cx="5318313" cy="532587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8856" r="52352" b="8671"/>
            <a:stretch/>
          </p:blipFill>
          <p:spPr>
            <a:xfrm>
              <a:off x="515431" y="1376447"/>
              <a:ext cx="5318313" cy="532587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1511" y="4636379"/>
              <a:ext cx="1839166" cy="1997218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5741" y="4612072"/>
              <a:ext cx="1851779" cy="2021525"/>
            </a:xfrm>
            <a:prstGeom prst="rect">
              <a:avLst/>
            </a:prstGeom>
          </p:spPr>
        </p:pic>
      </p:grpSp>
      <p:cxnSp>
        <p:nvCxnSpPr>
          <p:cNvPr id="30" name="Прямая со стрелкой 29"/>
          <p:cNvCxnSpPr/>
          <p:nvPr/>
        </p:nvCxnSpPr>
        <p:spPr>
          <a:xfrm flipV="1">
            <a:off x="3623750" y="554941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06" y="1027906"/>
            <a:ext cx="11271993" cy="6199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369651" y="365125"/>
                <a:ext cx="11621311" cy="1325563"/>
              </a:xfrm>
            </p:spPr>
            <p:txBody>
              <a:bodyPr>
                <a:noAutofit/>
              </a:bodyPr>
              <a:lstStyle/>
              <a:p>
                <a:r>
                  <a:rPr lang="ru-RU" sz="2400" dirty="0" smtClean="0"/>
                  <a:t>Эквивалентность </a:t>
                </a:r>
                <a:r>
                  <a:rPr lang="ru-RU" sz="2400" dirty="0" err="1" smtClean="0"/>
                  <a:t>скирмиониума</a:t>
                </a:r>
                <a:r>
                  <a:rPr lang="ru-RU" sz="2400" dirty="0" smtClean="0"/>
                  <a:t> однородному распределению.</a:t>
                </a: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ru-RU" sz="2400" dirty="0" smtClean="0"/>
                  <a:t>Поле</a:t>
                </a:r>
                <a:r>
                  <a:rPr lang="en-US" sz="2400" dirty="0" smtClean="0"/>
                  <a:t> </a:t>
                </a:r>
                <a:r>
                  <a:rPr lang="ru-RU" sz="2400" dirty="0" smtClean="0"/>
                  <a:t>вращений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</m:e>
                    </m:d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9651" y="365125"/>
                <a:ext cx="11621311" cy="1325563"/>
              </a:xfrm>
              <a:blipFill rotWithShape="0">
                <a:blip r:embed="rId3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9707530" y="2112870"/>
            <a:ext cx="3417964" cy="402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1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10" y="949136"/>
            <a:ext cx="11168840" cy="6142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369651" y="365125"/>
                <a:ext cx="11621311" cy="1325563"/>
              </a:xfrm>
            </p:spPr>
            <p:txBody>
              <a:bodyPr>
                <a:noAutofit/>
              </a:bodyPr>
              <a:lstStyle/>
              <a:p>
                <a:r>
                  <a:rPr lang="ru-RU" sz="2400" dirty="0" smtClean="0"/>
                  <a:t>Эквивалентность ЦМД второго типа однородному распределению.</a:t>
                </a: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ru-RU" sz="2400" dirty="0" smtClean="0"/>
                  <a:t>Поле</a:t>
                </a:r>
                <a:r>
                  <a:rPr lang="en-US" sz="2400" dirty="0" smtClean="0"/>
                  <a:t> </a:t>
                </a:r>
                <a:r>
                  <a:rPr lang="ru-RU" sz="2400" dirty="0" smtClean="0"/>
                  <a:t>вращений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</m:e>
                    </m:d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9651" y="365125"/>
                <a:ext cx="11621311" cy="1325563"/>
              </a:xfrm>
              <a:blipFill rotWithShape="0">
                <a:blip r:embed="rId3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9523380" y="1929699"/>
            <a:ext cx="3417964" cy="402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Лоренцева ПЭМ. Метод Френеля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74020" y="1690688"/>
                <a:ext cx="4231158" cy="4636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sub>
                          </m:s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sz="2000" i="1" dirty="0" smtClean="0">
                  <a:latin typeface="Cambria Math" panose="02040503050406030204" pitchFamily="18" charset="0"/>
                </a:endParaRPr>
              </a:p>
              <a:p>
                <a:endParaRPr lang="ru-RU" sz="20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ru-RU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ru-RU" sz="2000"/>
                        <m:t>rot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ru-RU" sz="2000" dirty="0" smtClean="0"/>
              </a:p>
              <a:p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dirty="0" smtClean="0"/>
              </a:p>
              <a:p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ħ</m:t>
                          </m:r>
                        </m:den>
                      </m:f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𝐹𝑇</m:t>
                          </m:r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  <m: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ru-RU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ru-RU" sz="20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 smtClean="0"/>
              </a:p>
              <a:p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/>
                                <m:t>rot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20" y="1690688"/>
                <a:ext cx="4231158" cy="463652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71655" y="1690688"/>
            <a:ext cx="3107833" cy="26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F:\Presentations\IPM RAS Internal\2022.02 Maxima\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7370" y="1437331"/>
            <a:ext cx="3407121" cy="312972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93276" y="5004518"/>
            <a:ext cx="3278318" cy="1636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8" b="20588"/>
          <a:stretch/>
        </p:blipFill>
        <p:spPr>
          <a:xfrm>
            <a:off x="5668250" y="4499581"/>
            <a:ext cx="1716786" cy="1009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41343" r="24696" b="30603"/>
          <a:stretch/>
        </p:blipFill>
        <p:spPr>
          <a:xfrm>
            <a:off x="5647694" y="5592417"/>
            <a:ext cx="1755753" cy="9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Доменные стенки с перетяжкой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9150" b="11714"/>
          <a:stretch/>
        </p:blipFill>
        <p:spPr>
          <a:xfrm rot="10800000">
            <a:off x="342900" y="1416046"/>
            <a:ext cx="3416300" cy="5257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155" t="19402" r="26168" b="42922"/>
          <a:stretch/>
        </p:blipFill>
        <p:spPr>
          <a:xfrm>
            <a:off x="3883026" y="1320799"/>
            <a:ext cx="4667250" cy="4083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990" y="3765440"/>
            <a:ext cx="2850344" cy="2850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3026" y="6014594"/>
            <a:ext cx="37269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FeAl</a:t>
            </a:r>
            <a:r>
              <a:rPr lang="en-US" sz="1100" dirty="0" smtClean="0"/>
              <a:t> 50 nm</a:t>
            </a:r>
            <a:endParaRPr lang="ru-RU" sz="1100" dirty="0" smtClean="0"/>
          </a:p>
          <a:p>
            <a:r>
              <a:rPr lang="ru-RU" sz="1100" dirty="0" smtClean="0"/>
              <a:t>Д.А. Татарский, И.Ю. </a:t>
            </a:r>
            <a:r>
              <a:rPr lang="ru-RU" sz="1100" dirty="0" err="1" smtClean="0"/>
              <a:t>Пашенькин</a:t>
            </a:r>
            <a:r>
              <a:rPr lang="ru-RU" sz="1100" dirty="0" smtClean="0"/>
              <a:t>, Н.И. Полушкин, С.А. Гусев</a:t>
            </a:r>
          </a:p>
          <a:p>
            <a:r>
              <a:rPr lang="ru-RU" sz="1100" dirty="0" smtClean="0"/>
              <a:t>ИФМ РАН</a:t>
            </a:r>
            <a:endParaRPr lang="ru-RU" sz="1100" dirty="0"/>
          </a:p>
        </p:txBody>
      </p:sp>
      <p:grpSp>
        <p:nvGrpSpPr>
          <p:cNvPr id="8" name="Группа 7"/>
          <p:cNvGrpSpPr/>
          <p:nvPr/>
        </p:nvGrpSpPr>
        <p:grpSpPr>
          <a:xfrm rot="16200000">
            <a:off x="9076032" y="810379"/>
            <a:ext cx="2806262" cy="2850343"/>
            <a:chOff x="662903" y="1690686"/>
            <a:chExt cx="5491154" cy="3649809"/>
          </a:xfrm>
        </p:grpSpPr>
        <p:pic>
          <p:nvPicPr>
            <p:cNvPr id="9" name="Picture 2" descr="https://webattach.mail.yandex.net/message_part_real/0087.jpeg?exif_rotate=y&amp;no_disposition=y&amp;name=0087.jpeg&amp;sid=YWVzX3NpZDp7ImFlc0tleUlkIjoiMTc4IiwiaG1hY0tleUlkIjoiMTc4IiwiaXZCYXNlNjQiOiJXdXZrSU8vd0FOQnhaeWdJUW5ISXpnPT0iLCJzaWRCYXNlNjQiOiJwVDJQOHk1V3YwZnVRYUlYc3RRVDg5YXNTTm5id2RtVWFaZkJmMHJ0djhqaVlpNkUxcVhVQ0RRSGpGaEN5MXdQSC82VTgwL0h5d3NmVXdhTmJBVHl5MEc4a1A1NStrczZUTmR6YUNkY1pxTTRFWXdXNmdheGY0eCszUlJYL1VrVCIsImhtYWNCYXNlNjQiOiI4cjZTM1ZCUFNpeSt6UHhFd3ZhdXZLWEFKaUh1S0NiZjFmK3FmS1c3WEI0PSJ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03" y="1690686"/>
              <a:ext cx="5491154" cy="364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Прямая со стрелкой 9"/>
            <p:cNvCxnSpPr/>
            <p:nvPr/>
          </p:nvCxnSpPr>
          <p:spPr>
            <a:xfrm>
              <a:off x="2393706" y="2125191"/>
              <a:ext cx="2560320" cy="18288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2785742" y="4156840"/>
              <a:ext cx="1707931" cy="9354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H="1" flipV="1">
              <a:off x="2273888" y="3285414"/>
              <a:ext cx="2560320" cy="18288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57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Доменные стенки с перетяжкой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855" y="4512543"/>
            <a:ext cx="4475838" cy="1977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146" b="49857"/>
          <a:stretch/>
        </p:blipFill>
        <p:spPr>
          <a:xfrm>
            <a:off x="6718570" y="1690688"/>
            <a:ext cx="5212245" cy="2602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35" y="4708261"/>
            <a:ext cx="5983321" cy="1714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69" y="1637940"/>
            <a:ext cx="5412631" cy="28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Стеночные </a:t>
            </a:r>
            <a:r>
              <a:rPr lang="ru-RU" dirty="0" err="1" smtClean="0"/>
              <a:t>скирмионы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42" y="1408921"/>
            <a:ext cx="8124217" cy="4713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8" y="4941650"/>
            <a:ext cx="3759707" cy="173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4" y="825994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2" y="825994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2" y="3843810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4" y="3843810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11627" y="455547"/>
            <a:ext cx="257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Bloch </a:t>
            </a:r>
            <a:r>
              <a:rPr lang="en-US" dirty="0" err="1" smtClean="0"/>
              <a:t>Skyrmion</a:t>
            </a:r>
            <a:r>
              <a:rPr lang="en-US" dirty="0" smtClean="0"/>
              <a:t> CW, Q = 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638742" y="3474478"/>
            <a:ext cx="271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Bloch </a:t>
            </a:r>
            <a:r>
              <a:rPr lang="en-US" dirty="0" err="1" smtClean="0"/>
              <a:t>Skyrmion</a:t>
            </a:r>
            <a:r>
              <a:rPr lang="en-US" dirty="0" smtClean="0"/>
              <a:t> CCW, Q = 1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7887853" y="2192016"/>
            <a:ext cx="877455" cy="914400"/>
            <a:chOff x="7684653" y="2050864"/>
            <a:chExt cx="877455" cy="9144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684653" y="2508064"/>
              <a:ext cx="877455" cy="0"/>
            </a:xfrm>
            <a:prstGeom prst="line">
              <a:avLst/>
            </a:prstGeom>
            <a:ln w="571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Дуга 13"/>
            <p:cNvSpPr/>
            <p:nvPr/>
          </p:nvSpPr>
          <p:spPr>
            <a:xfrm>
              <a:off x="7998689" y="2050864"/>
              <a:ext cx="249382" cy="914400"/>
            </a:xfrm>
            <a:prstGeom prst="arc">
              <a:avLst>
                <a:gd name="adj1" fmla="val 2412343"/>
                <a:gd name="adj2" fmla="val 19448228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Дуга 17"/>
          <p:cNvSpPr/>
          <p:nvPr/>
        </p:nvSpPr>
        <p:spPr>
          <a:xfrm rot="10800000" flipH="1">
            <a:off x="1298814" y="4743810"/>
            <a:ext cx="720000" cy="720000"/>
          </a:xfrm>
          <a:prstGeom prst="arc">
            <a:avLst>
              <a:gd name="adj1" fmla="val 10912310"/>
              <a:gd name="adj2" fmla="val 9940331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10800000" flipH="1" flipV="1">
            <a:off x="1298813" y="1725994"/>
            <a:ext cx="720000" cy="720000"/>
          </a:xfrm>
          <a:prstGeom prst="arc">
            <a:avLst>
              <a:gd name="adj1" fmla="val 10912310"/>
              <a:gd name="adj2" fmla="val 9940331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26" y="82487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36" y="82487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7706992" y="455547"/>
            <a:ext cx="212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 Type-II, Q = 0</a:t>
            </a:r>
            <a:endParaRPr lang="ru-RU" dirty="0"/>
          </a:p>
        </p:txBody>
      </p:sp>
      <p:sp>
        <p:nvSpPr>
          <p:cNvPr id="23" name="Дуга 22"/>
          <p:cNvSpPr/>
          <p:nvPr/>
        </p:nvSpPr>
        <p:spPr>
          <a:xfrm>
            <a:off x="7033853" y="1679386"/>
            <a:ext cx="713208" cy="713208"/>
          </a:xfrm>
          <a:prstGeom prst="arc">
            <a:avLst>
              <a:gd name="adj1" fmla="val 11197243"/>
              <a:gd name="adj2" fmla="val 21317543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10800000" flipH="1">
            <a:off x="7033853" y="1759805"/>
            <a:ext cx="713208" cy="713208"/>
          </a:xfrm>
          <a:prstGeom prst="arc">
            <a:avLst>
              <a:gd name="adj1" fmla="val 11197243"/>
              <a:gd name="adj2" fmla="val 21317543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7677693" y="2076678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958177" y="2076678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26" y="3848843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12" y="3848843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7696095" y="3479511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Neel </a:t>
            </a:r>
            <a:r>
              <a:rPr lang="en-US" dirty="0" err="1" smtClean="0"/>
              <a:t>Skyrmion</a:t>
            </a:r>
            <a:r>
              <a:rPr lang="en-US" dirty="0" smtClean="0"/>
              <a:t>, Q = 1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10406982" y="5269417"/>
            <a:ext cx="877455" cy="914400"/>
            <a:chOff x="7684653" y="2050864"/>
            <a:chExt cx="877455" cy="91440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7684653" y="2508064"/>
              <a:ext cx="877455" cy="0"/>
            </a:xfrm>
            <a:prstGeom prst="line">
              <a:avLst/>
            </a:prstGeom>
            <a:ln w="571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Дуга 32"/>
            <p:cNvSpPr/>
            <p:nvPr/>
          </p:nvSpPr>
          <p:spPr>
            <a:xfrm>
              <a:off x="7998689" y="2050864"/>
              <a:ext cx="249382" cy="914400"/>
            </a:xfrm>
            <a:prstGeom prst="arc">
              <a:avLst>
                <a:gd name="adj1" fmla="val 2412343"/>
                <a:gd name="adj2" fmla="val 19448228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776623" y="3852970"/>
            <a:ext cx="890840" cy="890840"/>
            <a:chOff x="9544057" y="4397829"/>
            <a:chExt cx="1123406" cy="1123406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74" t="28046" r="28046" b="27374"/>
            <a:stretch/>
          </p:blipFill>
          <p:spPr>
            <a:xfrm>
              <a:off x="9544057" y="4397829"/>
              <a:ext cx="1123406" cy="11234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6" name="Дуга 35"/>
            <p:cNvSpPr/>
            <p:nvPr/>
          </p:nvSpPr>
          <p:spPr>
            <a:xfrm rot="10800000" flipH="1">
              <a:off x="9715282" y="4607178"/>
              <a:ext cx="280056" cy="713208"/>
            </a:xfrm>
            <a:prstGeom prst="arc">
              <a:avLst>
                <a:gd name="adj1" fmla="val 11197243"/>
                <a:gd name="adj2" fmla="val 9940331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Дуга 36"/>
            <p:cNvSpPr/>
            <p:nvPr/>
          </p:nvSpPr>
          <p:spPr>
            <a:xfrm rot="10800000">
              <a:off x="10170048" y="4607178"/>
              <a:ext cx="280056" cy="713208"/>
            </a:xfrm>
            <a:prstGeom prst="arc">
              <a:avLst>
                <a:gd name="adj1" fmla="val 11197243"/>
                <a:gd name="adj2" fmla="val 9940331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803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Л.Д. Ландау,  Е.М. Лифшиц, Л.П. </a:t>
            </a:r>
            <a:r>
              <a:rPr lang="ru-RU" dirty="0" err="1" smtClean="0"/>
              <a:t>Питаевский</a:t>
            </a:r>
            <a:r>
              <a:rPr lang="ru-RU" dirty="0" smtClean="0"/>
              <a:t>, Том </a:t>
            </a:r>
            <a:r>
              <a:rPr lang="en-US" dirty="0" smtClean="0"/>
              <a:t>XI</a:t>
            </a:r>
          </a:p>
          <a:p>
            <a:r>
              <a:rPr lang="ru-RU" dirty="0" smtClean="0"/>
              <a:t>А.М. </a:t>
            </a:r>
            <a:r>
              <a:rPr lang="ru-RU" dirty="0" err="1" smtClean="0"/>
              <a:t>Косевич</a:t>
            </a:r>
            <a:r>
              <a:rPr lang="ru-RU" dirty="0" smtClean="0"/>
              <a:t>, Б.А. Иванов, А.С. Ковалёв, Нелинейные волны намагниченности. Динамические и топологические </a:t>
            </a:r>
            <a:r>
              <a:rPr lang="ru-RU" dirty="0" err="1" smtClean="0"/>
              <a:t>солитоны</a:t>
            </a:r>
            <a:endParaRPr lang="ru-RU" dirty="0" smtClean="0"/>
          </a:p>
          <a:p>
            <a:r>
              <a:rPr lang="ru-RU" dirty="0" smtClean="0"/>
              <a:t>Статьи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9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4" y="82487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24" y="82487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1331" y="455547"/>
            <a:ext cx="455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Neel </a:t>
            </a:r>
            <a:r>
              <a:rPr lang="en-US" dirty="0" err="1" smtClean="0"/>
              <a:t>Skyrmion</a:t>
            </a:r>
            <a:r>
              <a:rPr lang="en-US" dirty="0" smtClean="0"/>
              <a:t> + Bloch line </a:t>
            </a:r>
            <a:r>
              <a:rPr lang="en-US" dirty="0" err="1" smtClean="0"/>
              <a:t>antiskyrmion</a:t>
            </a:r>
            <a:r>
              <a:rPr lang="en-US" dirty="0" smtClean="0"/>
              <a:t>, Q = 0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7887853" y="2192016"/>
            <a:ext cx="877455" cy="914400"/>
            <a:chOff x="7684653" y="2050864"/>
            <a:chExt cx="877455" cy="9144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684653" y="2508064"/>
              <a:ext cx="877455" cy="0"/>
            </a:xfrm>
            <a:prstGeom prst="line">
              <a:avLst/>
            </a:prstGeom>
            <a:ln w="571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Дуга 13"/>
            <p:cNvSpPr/>
            <p:nvPr/>
          </p:nvSpPr>
          <p:spPr>
            <a:xfrm>
              <a:off x="7998689" y="2050864"/>
              <a:ext cx="249382" cy="914400"/>
            </a:xfrm>
            <a:prstGeom prst="arc">
              <a:avLst>
                <a:gd name="adj1" fmla="val 2412343"/>
                <a:gd name="adj2" fmla="val 19448228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26" y="82487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36" y="82487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7706992" y="455547"/>
            <a:ext cx="212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 Type-II, Q = 0</a:t>
            </a:r>
            <a:endParaRPr lang="ru-RU" dirty="0"/>
          </a:p>
        </p:txBody>
      </p:sp>
      <p:sp>
        <p:nvSpPr>
          <p:cNvPr id="23" name="Дуга 22"/>
          <p:cNvSpPr/>
          <p:nvPr/>
        </p:nvSpPr>
        <p:spPr>
          <a:xfrm>
            <a:off x="7033853" y="1679386"/>
            <a:ext cx="713208" cy="713208"/>
          </a:xfrm>
          <a:prstGeom prst="arc">
            <a:avLst>
              <a:gd name="adj1" fmla="val 11197243"/>
              <a:gd name="adj2" fmla="val 21317543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10800000" flipH="1">
            <a:off x="7033853" y="1759805"/>
            <a:ext cx="713208" cy="713208"/>
          </a:xfrm>
          <a:prstGeom prst="arc">
            <a:avLst>
              <a:gd name="adj1" fmla="val 11197243"/>
              <a:gd name="adj2" fmla="val 21317543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7677693" y="2076678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958177" y="2076678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26" y="3840150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7855719" y="3466569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Neel </a:t>
            </a:r>
            <a:r>
              <a:rPr lang="en-US" dirty="0" err="1" smtClean="0"/>
              <a:t>Skyrmion</a:t>
            </a:r>
            <a:r>
              <a:rPr lang="en-US" dirty="0" smtClean="0"/>
              <a:t>, Q = 1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1933790" y="2078573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214274" y="2078573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 flipV="1">
            <a:off x="1575259" y="1733631"/>
            <a:ext cx="151349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6200000" flipH="1">
            <a:off x="1575259" y="2468269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2700000" flipH="1">
            <a:off x="1305907" y="1813315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8900000">
            <a:off x="1847205" y="1809305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2700000" flipV="1">
            <a:off x="1847205" y="2388947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8100000" flipV="1">
            <a:off x="1305069" y="2388947"/>
            <a:ext cx="15134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650933" y="1554956"/>
            <a:ext cx="141777" cy="52992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1505283" y="1559740"/>
            <a:ext cx="141777" cy="52992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4" y="3835901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4" name="Прямая со стрелкой 33"/>
          <p:cNvCxnSpPr/>
          <p:nvPr/>
        </p:nvCxnSpPr>
        <p:spPr>
          <a:xfrm flipH="1">
            <a:off x="1929915" y="5094080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149623" y="5094080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6200000" flipH="1">
            <a:off x="1546164" y="5495901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8100000" flipH="1">
            <a:off x="1307413" y="4874479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13500000">
            <a:off x="1788147" y="4876582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8100000" flipV="1">
            <a:off x="1788147" y="5330750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2700000" flipV="1">
            <a:off x="1305674" y="5330750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 flipH="1" flipV="1">
            <a:off x="1547779" y="4692214"/>
            <a:ext cx="21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939614" y="3454259"/>
            <a:ext cx="210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Antiskyrmion</a:t>
            </a:r>
            <a:r>
              <a:rPr lang="en-US" dirty="0" smtClean="0"/>
              <a:t>, Q = -1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24" y="3835901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8846936" y="3835901"/>
            <a:ext cx="2520000" cy="25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84706" y="6074015"/>
            <a:ext cx="1954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Science (2009)</a:t>
            </a:r>
          </a:p>
          <a:p>
            <a:r>
              <a:rPr lang="fr-FR" dirty="0" smtClean="0"/>
              <a:t>Nat. Mater.  (2010)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069" y="1968880"/>
            <a:ext cx="5547360" cy="3970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854580"/>
            <a:ext cx="5646420" cy="3101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189" y="4576737"/>
            <a:ext cx="2674584" cy="228126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Кубические кристаллы </a:t>
            </a:r>
            <a:r>
              <a:rPr lang="en-US" dirty="0" smtClean="0"/>
              <a:t>B20</a:t>
            </a:r>
            <a:endParaRPr lang="ru-RU" i="1" baseline="-25000" dirty="0"/>
          </a:p>
        </p:txBody>
      </p:sp>
    </p:spTree>
    <p:extLst>
      <p:ext uri="{BB962C8B-B14F-4D97-AF65-F5344CB8AC3E}">
        <p14:creationId xmlns:p14="http://schemas.microsoft.com/office/powerpoint/2010/main" val="21587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04" y="1574524"/>
            <a:ext cx="8058795" cy="4842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Скирмионы</a:t>
            </a:r>
            <a:r>
              <a:rPr lang="ru-RU" dirty="0" smtClean="0"/>
              <a:t> </a:t>
            </a:r>
            <a:r>
              <a:rPr lang="ru-RU" dirty="0" err="1" smtClean="0"/>
              <a:t>неелевского</a:t>
            </a:r>
            <a:r>
              <a:rPr lang="ru-RU" dirty="0" smtClean="0"/>
              <a:t> типа в </a:t>
            </a:r>
            <a:r>
              <a:rPr lang="en-US" dirty="0" smtClean="0"/>
              <a:t>Co/Pt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49" y="5257301"/>
            <a:ext cx="4896475" cy="12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Тривиальные ЦМД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9549"/>
            <a:ext cx="7391400" cy="4982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5035550"/>
            <a:ext cx="4238579" cy="1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0263" cy="1325563"/>
          </a:xfrm>
        </p:spPr>
        <p:txBody>
          <a:bodyPr/>
          <a:lstStyle/>
          <a:p>
            <a:r>
              <a:rPr lang="ru-RU" dirty="0" err="1" smtClean="0"/>
              <a:t>Блоховские</a:t>
            </a:r>
            <a:r>
              <a:rPr lang="ru-RU" dirty="0" smtClean="0"/>
              <a:t> </a:t>
            </a:r>
            <a:r>
              <a:rPr lang="ru-RU" dirty="0" err="1" smtClean="0"/>
              <a:t>скирмионы</a:t>
            </a:r>
            <a:r>
              <a:rPr lang="ru-RU" dirty="0" smtClean="0"/>
              <a:t> и тривиальные ЦМД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1" r="1085"/>
          <a:stretch/>
        </p:blipFill>
        <p:spPr>
          <a:xfrm>
            <a:off x="3100422" y="1339517"/>
            <a:ext cx="6385815" cy="2059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83146" y="3525794"/>
            <a:ext cx="2886389" cy="294437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690886" y="4616143"/>
            <a:ext cx="630621" cy="630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11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1143000"/>
          </a:xfrm>
        </p:spPr>
        <p:txBody>
          <a:bodyPr/>
          <a:lstStyle/>
          <a:p>
            <a:r>
              <a:rPr lang="ru-RU" dirty="0" smtClean="0"/>
              <a:t>Симметрия </a:t>
            </a:r>
            <a:r>
              <a:rPr lang="en-US" dirty="0" smtClean="0"/>
              <a:t>C</a:t>
            </a:r>
            <a:r>
              <a:rPr lang="en-US" baseline="-25000" dirty="0" smtClean="0"/>
              <a:t>2v</a:t>
            </a:r>
            <a:r>
              <a:rPr lang="en-US" dirty="0" smtClean="0"/>
              <a:t>, S</a:t>
            </a:r>
            <a:r>
              <a:rPr lang="en-US" baseline="-25000" dirty="0" smtClean="0"/>
              <a:t>4 </a:t>
            </a:r>
            <a:r>
              <a:rPr lang="ru-RU" dirty="0" smtClean="0"/>
              <a:t>и</a:t>
            </a:r>
            <a:r>
              <a:rPr lang="en-US" dirty="0" smtClean="0"/>
              <a:t> D</a:t>
            </a:r>
            <a:r>
              <a:rPr lang="en-US" baseline="-25000" dirty="0" smtClean="0"/>
              <a:t>2d</a:t>
            </a:r>
            <a:r>
              <a:rPr lang="en-US" dirty="0" smtClean="0"/>
              <a:t> </a:t>
            </a:r>
            <a:endParaRPr lang="ru-RU" baseline="-25000" dirty="0"/>
          </a:p>
        </p:txBody>
      </p:sp>
      <p:pic>
        <p:nvPicPr>
          <p:cNvPr id="32772" name="Picture 4" descr="http://www.metafysica.nl/derivation2_b4_e4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70" t="43860" r="3284" b="19590"/>
          <a:stretch>
            <a:fillRect/>
          </a:stretch>
        </p:blipFill>
        <p:spPr bwMode="auto">
          <a:xfrm rot="13500000">
            <a:off x="8246451" y="1374941"/>
            <a:ext cx="1736045" cy="1785950"/>
          </a:xfrm>
          <a:prstGeom prst="rect">
            <a:avLst/>
          </a:prstGeom>
          <a:noFill/>
        </p:spPr>
      </p:pic>
      <p:pic>
        <p:nvPicPr>
          <p:cNvPr id="32774" name="Picture 6" descr="http://www.metafysica.nl/derivation_b4_c4.gif"/>
          <p:cNvPicPr>
            <a:picLocks noChangeAspect="1" noChangeArrowheads="1"/>
          </p:cNvPicPr>
          <p:nvPr/>
        </p:nvPicPr>
        <p:blipFill>
          <a:blip r:embed="rId3"/>
          <a:srcRect l="3268" t="7627" r="57516" b="31355"/>
          <a:stretch>
            <a:fillRect/>
          </a:stretch>
        </p:blipFill>
        <p:spPr bwMode="auto">
          <a:xfrm>
            <a:off x="4971091" y="1357298"/>
            <a:ext cx="1714512" cy="1714512"/>
          </a:xfrm>
          <a:prstGeom prst="rect">
            <a:avLst/>
          </a:prstGeom>
          <a:noFill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64" y="3143250"/>
            <a:ext cx="2880000" cy="295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36" y="3214687"/>
            <a:ext cx="2880000" cy="295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071812"/>
            <a:ext cx="2880000" cy="295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 descr="http://www.metafysica.nl/derivation_overview_3.gif"/>
          <p:cNvPicPr>
            <a:picLocks noChangeAspect="1" noChangeArrowheads="1"/>
          </p:cNvPicPr>
          <p:nvPr/>
        </p:nvPicPr>
        <p:blipFill>
          <a:blip r:embed="rId7"/>
          <a:srcRect l="2138" t="2495" r="66277" b="76565"/>
          <a:stretch>
            <a:fillRect/>
          </a:stretch>
        </p:blipFill>
        <p:spPr bwMode="auto">
          <a:xfrm>
            <a:off x="2166911" y="1357299"/>
            <a:ext cx="1672749" cy="1667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6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4609" t="17778" r="28056" b="46420"/>
          <a:stretch>
            <a:fillRect/>
          </a:stretch>
        </p:blipFill>
        <p:spPr bwMode="auto">
          <a:xfrm>
            <a:off x="1595438" y="99228"/>
            <a:ext cx="5643570" cy="240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l="26953" t="16667" r="30469" b="52083"/>
          <a:stretch>
            <a:fillRect/>
          </a:stretch>
        </p:blipFill>
        <p:spPr bwMode="auto">
          <a:xfrm>
            <a:off x="5303818" y="4572008"/>
            <a:ext cx="536418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 l="22265" t="18750" r="26172" b="47222"/>
          <a:stretch>
            <a:fillRect/>
          </a:stretch>
        </p:blipFill>
        <p:spPr bwMode="auto">
          <a:xfrm>
            <a:off x="3309918" y="2555564"/>
            <a:ext cx="5624498" cy="208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1184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Симуляции и контрасты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" r="39368"/>
          <a:stretch/>
        </p:blipFill>
        <p:spPr bwMode="auto">
          <a:xfrm rot="5400000">
            <a:off x="3757164" y="-1592977"/>
            <a:ext cx="4677671" cy="1150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35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Переключение между </a:t>
            </a:r>
            <a:r>
              <a:rPr lang="en-US" dirty="0" err="1" smtClean="0"/>
              <a:t>Sk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aSk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5797" t="19403" r="30546" b="8277"/>
          <a:stretch>
            <a:fillRect/>
          </a:stretch>
        </p:blipFill>
        <p:spPr bwMode="auto">
          <a:xfrm>
            <a:off x="3274199" y="1450129"/>
            <a:ext cx="5643602" cy="525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74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Переключение между</a:t>
            </a:r>
            <a:br>
              <a:rPr lang="ru-RU" dirty="0" smtClean="0"/>
            </a:br>
            <a:r>
              <a:rPr lang="ru-RU" dirty="0" err="1" smtClean="0"/>
              <a:t>киральными</a:t>
            </a:r>
            <a:r>
              <a:rPr lang="ru-RU" dirty="0" smtClean="0"/>
              <a:t> двойниками</a:t>
            </a:r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31527" t="25802" r="37500" b="17778"/>
          <a:stretch>
            <a:fillRect/>
          </a:stretch>
        </p:blipFill>
        <p:spPr bwMode="auto">
          <a:xfrm>
            <a:off x="3595670" y="1632079"/>
            <a:ext cx="5000660" cy="512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18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Уравнение Ландау—Лифшица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54865" y="1887071"/>
                <a:ext cx="5482270" cy="849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ru-RU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ru-RU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865" y="1887071"/>
                <a:ext cx="5482270" cy="84997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9386" y="62215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ЛЛ </a:t>
            </a:r>
            <a:r>
              <a:rPr lang="en-US" dirty="0" smtClean="0"/>
              <a:t>IX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870198" y="3058935"/>
                <a:ext cx="4451603" cy="1622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𝑎𝑛𝑖𝑠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𝑍𝑒𝑒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𝐷𝑀𝐼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198" y="3058935"/>
                <a:ext cx="4451603" cy="16224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Группа 8"/>
          <p:cNvGrpSpPr/>
          <p:nvPr/>
        </p:nvGrpSpPr>
        <p:grpSpPr>
          <a:xfrm>
            <a:off x="368385" y="2882129"/>
            <a:ext cx="3149107" cy="1696177"/>
            <a:chOff x="368385" y="2882129"/>
            <a:chExt cx="3149107" cy="169617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05394" y="3405350"/>
              <a:ext cx="2888243" cy="1172956"/>
              <a:chOff x="605394" y="3405350"/>
              <a:chExt cx="2888243" cy="1172956"/>
            </a:xfrm>
          </p:grpSpPr>
          <p:sp>
            <p:nvSpPr>
              <p:cNvPr id="3" name="Параллелограмм 2"/>
              <p:cNvSpPr/>
              <p:nvPr/>
            </p:nvSpPr>
            <p:spPr>
              <a:xfrm>
                <a:off x="811691" y="3405350"/>
                <a:ext cx="2352217" cy="955268"/>
              </a:xfrm>
              <a:prstGeom prst="parallelogram">
                <a:avLst>
                  <a:gd name="adj" fmla="val 85753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" name="Прямая со стрелкой 7"/>
              <p:cNvCxnSpPr/>
              <p:nvPr/>
            </p:nvCxnSpPr>
            <p:spPr>
              <a:xfrm flipH="1">
                <a:off x="605394" y="3405351"/>
                <a:ext cx="1005845" cy="117295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/>
              <p:nvPr/>
            </p:nvCxnSpPr>
            <p:spPr>
              <a:xfrm>
                <a:off x="1611239" y="3405350"/>
                <a:ext cx="188239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368385" y="3991828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x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70922" y="2882129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y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V="1">
              <a:off x="1788572" y="3550993"/>
              <a:ext cx="175373" cy="42672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Прямоугольник 14"/>
                <p:cNvSpPr/>
                <p:nvPr/>
              </p:nvSpPr>
              <p:spPr>
                <a:xfrm>
                  <a:off x="1898626" y="3622496"/>
                  <a:ext cx="97789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5" name="Прямоугольник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626" y="3622496"/>
                  <a:ext cx="97789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523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Большие числа намотки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1" y="5171446"/>
            <a:ext cx="4657116" cy="158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04" y="1576505"/>
            <a:ext cx="8969261" cy="3339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1130" y="1718538"/>
            <a:ext cx="2527836" cy="28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Большие числа намотки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57" y="1305189"/>
            <a:ext cx="6292928" cy="3915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34397"/>
          <a:stretch/>
        </p:blipFill>
        <p:spPr>
          <a:xfrm rot="16200000">
            <a:off x="6908014" y="1732799"/>
            <a:ext cx="6220719" cy="3382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41" y="5319829"/>
            <a:ext cx="3044529" cy="12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141265" y="3712991"/>
            <a:ext cx="2520000" cy="25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41265" y="608029"/>
            <a:ext cx="2520000" cy="25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55" y="60802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55" y="3712991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93" y="3712991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29" y="608029"/>
            <a:ext cx="252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 rot="16200000">
            <a:off x="784874" y="1677873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Neel </a:t>
            </a:r>
            <a:r>
              <a:rPr lang="en-US" dirty="0" err="1" smtClean="0"/>
              <a:t>Skyrmionium</a:t>
            </a:r>
            <a:r>
              <a:rPr lang="en-US" dirty="0" smtClean="0"/>
              <a:t>, Q = 0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58592" y="4788325"/>
            <a:ext cx="19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Neel fry pan, Q = 0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9553937" y="2104710"/>
            <a:ext cx="877455" cy="914400"/>
            <a:chOff x="7684653" y="2050864"/>
            <a:chExt cx="877455" cy="9144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684653" y="2508064"/>
              <a:ext cx="877455" cy="0"/>
            </a:xfrm>
            <a:prstGeom prst="line">
              <a:avLst/>
            </a:prstGeom>
            <a:ln w="571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Дуга 13"/>
            <p:cNvSpPr/>
            <p:nvPr/>
          </p:nvSpPr>
          <p:spPr>
            <a:xfrm>
              <a:off x="7998689" y="2050864"/>
              <a:ext cx="249382" cy="914400"/>
            </a:xfrm>
            <a:prstGeom prst="arc">
              <a:avLst>
                <a:gd name="adj1" fmla="val 2412343"/>
                <a:gd name="adj2" fmla="val 19448228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553154" y="5178202"/>
            <a:ext cx="877455" cy="914400"/>
            <a:chOff x="7684653" y="2050864"/>
            <a:chExt cx="877455" cy="914400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7684653" y="2508064"/>
              <a:ext cx="877455" cy="0"/>
            </a:xfrm>
            <a:prstGeom prst="line">
              <a:avLst/>
            </a:prstGeom>
            <a:ln w="571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Дуга 16"/>
            <p:cNvSpPr/>
            <p:nvPr/>
          </p:nvSpPr>
          <p:spPr>
            <a:xfrm>
              <a:off x="7998689" y="2050864"/>
              <a:ext cx="249382" cy="914400"/>
            </a:xfrm>
            <a:prstGeom prst="arc">
              <a:avLst>
                <a:gd name="adj1" fmla="val 2412343"/>
                <a:gd name="adj2" fmla="val 19448228"/>
              </a:avLst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91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Скирмионы</a:t>
            </a:r>
            <a:r>
              <a:rPr lang="ru-RU" dirty="0" smtClean="0"/>
              <a:t> и </a:t>
            </a:r>
            <a:r>
              <a:rPr lang="ru-RU" dirty="0" err="1" smtClean="0"/>
              <a:t>скирмиониумы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9541"/>
          <a:stretch/>
        </p:blipFill>
        <p:spPr>
          <a:xfrm>
            <a:off x="483086" y="1352550"/>
            <a:ext cx="7577813" cy="5227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49" y="1400482"/>
            <a:ext cx="4614862" cy="137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929"/>
          <a:stretch/>
        </p:blipFill>
        <p:spPr>
          <a:xfrm>
            <a:off x="7759963" y="3065361"/>
            <a:ext cx="4276394" cy="33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37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Экзотические домены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30" y="2166025"/>
            <a:ext cx="5921237" cy="2866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22" y="365125"/>
            <a:ext cx="5046017" cy="63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</a:t>
            </a:r>
            <a:r>
              <a:rPr lang="ru-RU" dirty="0" err="1" smtClean="0"/>
              <a:t>бимеронов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4414976"/>
            <a:ext cx="3696349" cy="1820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55" y="3396343"/>
            <a:ext cx="7429897" cy="33567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00" y="1364302"/>
            <a:ext cx="4137497" cy="1882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91" y="1364302"/>
            <a:ext cx="4137497" cy="18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4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37" y="1316477"/>
            <a:ext cx="4512012" cy="52859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Рентегновская</a:t>
            </a:r>
            <a:r>
              <a:rPr lang="ru-RU" dirty="0" smtClean="0"/>
              <a:t> </a:t>
            </a:r>
            <a:r>
              <a:rPr lang="ru-RU" dirty="0" err="1" smtClean="0"/>
              <a:t>томограмма</a:t>
            </a:r>
            <a:r>
              <a:rPr lang="ru-RU" dirty="0" smtClean="0"/>
              <a:t> </a:t>
            </a:r>
            <a:r>
              <a:rPr lang="ru-RU" dirty="0" err="1" smtClean="0"/>
              <a:t>скирмиона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1666" b="45231"/>
          <a:stretch/>
        </p:blipFill>
        <p:spPr>
          <a:xfrm>
            <a:off x="5421549" y="1690688"/>
            <a:ext cx="6084197" cy="39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Динамика ЦМД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3" y="1333499"/>
            <a:ext cx="4424363" cy="2609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208" y="1027906"/>
            <a:ext cx="5049542" cy="4666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68" y="2559050"/>
            <a:ext cx="2230031" cy="39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Боковой увод </a:t>
            </a:r>
            <a:r>
              <a:rPr lang="ru-RU" dirty="0" err="1" smtClean="0"/>
              <a:t>скирмиониума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88" y="1690688"/>
            <a:ext cx="7039400" cy="2440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FFFF"/>
              </a:clrFrom>
              <a:clrTo>
                <a:srgbClr val="E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8" y="3471105"/>
            <a:ext cx="4813390" cy="3128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190" y="4922892"/>
            <a:ext cx="5158198" cy="16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Неоднородные статические решения уравнения ЛЛ могут обладать устойчивостью</a:t>
            </a:r>
          </a:p>
          <a:p>
            <a:r>
              <a:rPr lang="ru-RU" dirty="0" smtClean="0"/>
              <a:t>Экзотические домены и доменные стенки с целочисленным числом намотки являются объективно наблюдаемой физической реальностью в ферромагнетиках</a:t>
            </a:r>
          </a:p>
          <a:p>
            <a:r>
              <a:rPr lang="ru-RU" dirty="0" smtClean="0"/>
              <a:t>Всё новое это хорошо забытое старое, читайте фолианты</a:t>
            </a:r>
          </a:p>
          <a:p>
            <a:r>
              <a:rPr lang="ru-RU" dirty="0" smtClean="0"/>
              <a:t>Артефакт измерений может иметь научную новизну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137109" y="2685440"/>
            <a:ext cx="3258671" cy="3543805"/>
            <a:chOff x="838200" y="1909028"/>
            <a:chExt cx="3258671" cy="354380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909028"/>
              <a:ext cx="3258671" cy="354380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440342" y="4328160"/>
              <a:ext cx="136998" cy="121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05237" y="1954024"/>
              <a:ext cx="136998" cy="121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Число намотки (</a:t>
            </a:r>
            <a:r>
              <a:rPr lang="en-US" dirty="0" smtClean="0"/>
              <a:t>winding number</a:t>
            </a:r>
            <a:r>
              <a:rPr lang="ru-RU" dirty="0" smtClean="0"/>
              <a:t>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98894" y="1770529"/>
                <a:ext cx="68350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894" y="1770529"/>
                <a:ext cx="6835076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52057" y="2423759"/>
                <a:ext cx="5728748" cy="1593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57" y="2423759"/>
                <a:ext cx="5728748" cy="15935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Группа 10"/>
          <p:cNvGrpSpPr/>
          <p:nvPr/>
        </p:nvGrpSpPr>
        <p:grpSpPr>
          <a:xfrm>
            <a:off x="359355" y="1359877"/>
            <a:ext cx="3149107" cy="1696177"/>
            <a:chOff x="368385" y="2882129"/>
            <a:chExt cx="3149107" cy="169617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05394" y="3405350"/>
              <a:ext cx="2888243" cy="1172956"/>
              <a:chOff x="605394" y="3405350"/>
              <a:chExt cx="2888243" cy="1172956"/>
            </a:xfrm>
          </p:grpSpPr>
          <p:sp>
            <p:nvSpPr>
              <p:cNvPr id="22" name="Параллелограмм 21"/>
              <p:cNvSpPr/>
              <p:nvPr/>
            </p:nvSpPr>
            <p:spPr>
              <a:xfrm>
                <a:off x="811691" y="3405350"/>
                <a:ext cx="2352217" cy="955268"/>
              </a:xfrm>
              <a:prstGeom prst="parallelogram">
                <a:avLst>
                  <a:gd name="adj" fmla="val 85753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3" name="Прямая со стрелкой 22"/>
              <p:cNvCxnSpPr/>
              <p:nvPr/>
            </p:nvCxnSpPr>
            <p:spPr>
              <a:xfrm flipH="1">
                <a:off x="605394" y="3405351"/>
                <a:ext cx="1005845" cy="117295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 стрелкой 23"/>
              <p:cNvCxnSpPr/>
              <p:nvPr/>
            </p:nvCxnSpPr>
            <p:spPr>
              <a:xfrm>
                <a:off x="1611239" y="3405350"/>
                <a:ext cx="188239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68385" y="3991828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x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0922" y="2882129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y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V="1">
              <a:off x="1788572" y="3550993"/>
              <a:ext cx="175373" cy="42672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угольник 20"/>
                <p:cNvSpPr/>
                <p:nvPr/>
              </p:nvSpPr>
              <p:spPr>
                <a:xfrm>
                  <a:off x="1898626" y="3622496"/>
                  <a:ext cx="97789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5" name="Прямоугольник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626" y="3622496"/>
                  <a:ext cx="977895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/>
          <p:cNvSpPr txBox="1"/>
          <p:nvPr/>
        </p:nvSpPr>
        <p:spPr>
          <a:xfrm>
            <a:off x="10752306" y="6229245"/>
            <a:ext cx="98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Косевич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9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30485" y="246873"/>
            <a:ext cx="9144000" cy="119930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868" y="1504545"/>
            <a:ext cx="3429234" cy="47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Непрерывные деформации (причёсывание)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385603" y="1916748"/>
                <a:ext cx="5842433" cy="61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603" y="1916748"/>
                <a:ext cx="5842433" cy="6118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/>
          <p:cNvCxnSpPr/>
          <p:nvPr/>
        </p:nvCxnSpPr>
        <p:spPr>
          <a:xfrm flipV="1">
            <a:off x="4084320" y="3629660"/>
            <a:ext cx="1282700" cy="139700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4084320" y="3065853"/>
            <a:ext cx="124722" cy="193675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802120" y="3605601"/>
            <a:ext cx="1282700" cy="139700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802120" y="3242311"/>
            <a:ext cx="641350" cy="176029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12556" y="4914683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y</a:t>
            </a:r>
            <a:r>
              <a:rPr lang="en-US" sz="2400" baseline="-25000" dirty="0" smtClean="0"/>
              <a:t>1</a:t>
            </a:r>
            <a:endParaRPr lang="ru-RU" sz="24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10459" y="500260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y</a:t>
            </a:r>
            <a:r>
              <a:rPr lang="en-US" sz="2400" baseline="-25000" dirty="0" smtClean="0"/>
              <a:t>2</a:t>
            </a:r>
            <a:endParaRPr lang="ru-RU" sz="24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324443" y="3605601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en-US" sz="2400" baseline="-25000" dirty="0" smtClean="0"/>
              <a:t>1</a:t>
            </a:r>
            <a:endParaRPr lang="ru-RU" sz="24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7300557" y="3605601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en-US" sz="2400" baseline="-25000" dirty="0" smtClean="0"/>
              <a:t>2</a:t>
            </a:r>
            <a:endParaRPr lang="ru-RU" sz="2400" baseline="-25000" dirty="0"/>
          </a:p>
        </p:txBody>
      </p:sp>
      <p:sp>
        <p:nvSpPr>
          <p:cNvPr id="18" name="Дуга 17"/>
          <p:cNvSpPr/>
          <p:nvPr/>
        </p:nvSpPr>
        <p:spPr>
          <a:xfrm>
            <a:off x="3373041" y="4231051"/>
            <a:ext cx="1543103" cy="1543103"/>
          </a:xfrm>
          <a:prstGeom prst="arc">
            <a:avLst>
              <a:gd name="adj1" fmla="val 16200000"/>
              <a:gd name="adj2" fmla="val 18829852"/>
            </a:avLst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>
            <a:off x="6158681" y="4087361"/>
            <a:ext cx="1543103" cy="1543103"/>
          </a:xfrm>
          <a:prstGeom prst="arc">
            <a:avLst>
              <a:gd name="adj1" fmla="val 17103522"/>
              <a:gd name="adj2" fmla="val 18829852"/>
            </a:avLst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4942940" y="4046385"/>
                <a:ext cx="1479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940" y="4046385"/>
                <a:ext cx="1479892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7689857" y="4087361"/>
                <a:ext cx="14941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857" y="4087361"/>
                <a:ext cx="1494127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/>
          <p:cNvCxnSpPr/>
          <p:nvPr/>
        </p:nvCxnSpPr>
        <p:spPr>
          <a:xfrm flipV="1">
            <a:off x="4123997" y="4645660"/>
            <a:ext cx="664034" cy="35694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4379458" y="4914683"/>
                <a:ext cx="5654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458" y="4914683"/>
                <a:ext cx="565411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7043280" y="4920156"/>
                <a:ext cx="572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280" y="4920156"/>
                <a:ext cx="572528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Прямая со стрелкой 25"/>
          <p:cNvCxnSpPr/>
          <p:nvPr/>
        </p:nvCxnSpPr>
        <p:spPr>
          <a:xfrm flipV="1">
            <a:off x="6802120" y="4753959"/>
            <a:ext cx="673189" cy="25978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Непрерывные деформации</a:t>
            </a:r>
            <a:r>
              <a:rPr lang="en-US" dirty="0" smtClean="0"/>
              <a:t> </a:t>
            </a:r>
            <a:r>
              <a:rPr lang="ru-RU" dirty="0" smtClean="0"/>
              <a:t>однородной намагниченности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0" y="2987580"/>
            <a:ext cx="3612073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00" y="2987580"/>
            <a:ext cx="3557019" cy="25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50" y="2987580"/>
            <a:ext cx="361207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Непрерывные деформации однородной намагниченности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588" y="2163486"/>
            <a:ext cx="3658111" cy="3972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163486"/>
            <a:ext cx="3658111" cy="3972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944" y="2153959"/>
            <a:ext cx="3658111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Непрерывные деформации</a:t>
            </a:r>
            <a:br>
              <a:rPr lang="ru-RU" dirty="0" smtClean="0"/>
            </a:br>
            <a:r>
              <a:rPr lang="ru-RU" dirty="0" smtClean="0"/>
              <a:t>доменной стенки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6" y="2412460"/>
            <a:ext cx="3557019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42" y="2412460"/>
            <a:ext cx="3584334" cy="25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44" y="2412460"/>
            <a:ext cx="361207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578</Words>
  <Application>Microsoft Office PowerPoint</Application>
  <PresentationFormat>Широкоэкранный</PresentationFormat>
  <Paragraphs>140</Paragraphs>
  <Slides>50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Тема Office</vt:lpstr>
      <vt:lpstr>Экзотические магнитные домены</vt:lpstr>
      <vt:lpstr>План семинара</vt:lpstr>
      <vt:lpstr>Список литературы</vt:lpstr>
      <vt:lpstr>Уравнение Ландау—Лифшица</vt:lpstr>
      <vt:lpstr>Число намотки (winding number)</vt:lpstr>
      <vt:lpstr>Непрерывные деформации (причёсывание)</vt:lpstr>
      <vt:lpstr>Непрерывные деформации однородной намагниченности</vt:lpstr>
      <vt:lpstr>Непрерывные деформации однородной намагниченности</vt:lpstr>
      <vt:lpstr>Непрерывные деформации доменной стенки</vt:lpstr>
      <vt:lpstr>Непрерывные деформации доменной стенки</vt:lpstr>
      <vt:lpstr>Доменные стенки с намоткой</vt:lpstr>
      <vt:lpstr>Доменные стенки с намоткой, перетяжка</vt:lpstr>
      <vt:lpstr>Доменная стенка с перетяжками</vt:lpstr>
      <vt:lpstr>Число намотки (winding number)</vt:lpstr>
      <vt:lpstr>Цилиндрические магнитные домены</vt:lpstr>
      <vt:lpstr>Цилиндрические магнитные домены</vt:lpstr>
      <vt:lpstr>Презентация PowerPoint</vt:lpstr>
      <vt:lpstr>Презентация PowerPoint</vt:lpstr>
      <vt:lpstr>Эквивалентность блоховского и неелевского скирмионов Поле вращений R ̂(e ⃗_z,α)</vt:lpstr>
      <vt:lpstr>Эквивалентность блоховского и неелевского антискирмиона Поле вращений R ̂(e ⃗_z,α)</vt:lpstr>
      <vt:lpstr>«Скирмион» → «Бимерон» → «Антискирмион» → «Антибимерон» → «Скирмион» с сохранением топологического заряда. Названия взяты в кавычки, т.к. формально у всех этих распределений Q=1 Поле вращений R ̂(e ⃗_x,α)</vt:lpstr>
      <vt:lpstr>Скирмиониум и ЦМД 2го типа</vt:lpstr>
      <vt:lpstr>Эквивалентность скирмиониума однородному распределению. Поле вращений R ̂(e ⃗_ρ,α(ρ))</vt:lpstr>
      <vt:lpstr>Эквивалентность ЦМД второго типа однородному распределению. Поле вращений R ̂(e ⃗_y,α(ρ))</vt:lpstr>
      <vt:lpstr>Лоренцева ПЭМ. Метод Френеля</vt:lpstr>
      <vt:lpstr>Доменные стенки с перетяжкой </vt:lpstr>
      <vt:lpstr>Доменные стенки с перетяжкой</vt:lpstr>
      <vt:lpstr>Стеночные скирмионы</vt:lpstr>
      <vt:lpstr>Презентация PowerPoint</vt:lpstr>
      <vt:lpstr>Презентация PowerPoint</vt:lpstr>
      <vt:lpstr>Кубические кристаллы B20</vt:lpstr>
      <vt:lpstr>Скирмионы неелевского типа в Co/Pt</vt:lpstr>
      <vt:lpstr>Тривиальные ЦМД</vt:lpstr>
      <vt:lpstr>Блоховские скирмионы и тривиальные ЦМД</vt:lpstr>
      <vt:lpstr>Симметрия C2v, S4 и D2d </vt:lpstr>
      <vt:lpstr>Презентация PowerPoint</vt:lpstr>
      <vt:lpstr>Симуляции и контрасты</vt:lpstr>
      <vt:lpstr>Переключение между Sk и aSk</vt:lpstr>
      <vt:lpstr>Переключение между киральными двойниками</vt:lpstr>
      <vt:lpstr>Большие числа намотки</vt:lpstr>
      <vt:lpstr>Большие числа намотки</vt:lpstr>
      <vt:lpstr>Презентация PowerPoint</vt:lpstr>
      <vt:lpstr>Скирмионы и скирмиониумы</vt:lpstr>
      <vt:lpstr>Экзотические домены</vt:lpstr>
      <vt:lpstr>Получение бимеронов</vt:lpstr>
      <vt:lpstr>Рентегновская томограмма скирмиона</vt:lpstr>
      <vt:lpstr>Динамика ЦМД</vt:lpstr>
      <vt:lpstr>Боковой увод скирмиониума</vt:lpstr>
      <vt:lpstr>Выводы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Татарский Дмитрий Аркадьевич</dc:creator>
  <cp:lastModifiedBy>Татарский Дмитрий Аркадьевич</cp:lastModifiedBy>
  <cp:revision>117</cp:revision>
  <dcterms:created xsi:type="dcterms:W3CDTF">2024-03-27T09:30:11Z</dcterms:created>
  <dcterms:modified xsi:type="dcterms:W3CDTF">2024-04-18T11:14:49Z</dcterms:modified>
</cp:coreProperties>
</file>