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80" r:id="rId11"/>
    <p:sldId id="264" r:id="rId12"/>
    <p:sldId id="272" r:id="rId13"/>
    <p:sldId id="271" r:id="rId14"/>
    <p:sldId id="265" r:id="rId15"/>
    <p:sldId id="266" r:id="rId16"/>
    <p:sldId id="267" r:id="rId17"/>
    <p:sldId id="268" r:id="rId18"/>
    <p:sldId id="273" r:id="rId19"/>
    <p:sldId id="269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8" autoAdjust="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79C40-E1C6-482B-8E2D-1AB38D3D9EAD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23C92-9A0B-4D75-BA7F-D2F189C52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4650-354F-4C9A-BF6C-7C12973B3E3F}" type="datetime1">
              <a:rPr lang="ru-RU" smtClean="0"/>
              <a:t>14.11.2024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6A3-3E06-4868-A43D-6EED3E11E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EB3E-017D-48A8-8D96-27DCDEB41C0A}" type="datetime1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6A3-3E06-4868-A43D-6EED3E11EBB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353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3FD7-AB4E-4940-A932-ADE399CFE93B}" type="datetime1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6A3-3E06-4868-A43D-6EED3E11EBB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973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46F0-C9FF-43A2-B873-47D44CD19421}" type="datetime1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6A3-3E06-4868-A43D-6EED3E11EB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130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9E0-D83D-4C5D-A78B-D6CEDDC6106B}" type="datetime1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6A3-3E06-4868-A43D-6EED3E11EB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069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9453-02B3-40C3-95B6-1825454F0776}" type="datetime1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6A3-3E06-4868-A43D-6EED3E11EB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293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4334-29BA-4DB9-9D77-F937A7C943ED}" type="datetime1">
              <a:rPr lang="ru-RU" smtClean="0"/>
              <a:t>14.11.2024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6A3-3E06-4868-A43D-6EED3E11EBB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25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5947-A28B-4199-BC87-881020F84C70}" type="datetime1">
              <a:rPr lang="ru-RU" smtClean="0"/>
              <a:t>14.11.2024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6A3-3E06-4868-A43D-6EED3E11EBB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136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AE5A-8A29-4F24-899D-5273E2334908}" type="datetime1">
              <a:rPr lang="ru-RU" smtClean="0"/>
              <a:t>14.11.2024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6A3-3E06-4868-A43D-6EED3E11EBB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769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909D-3114-4A9F-94A2-7D17AA0DB887}" type="datetime1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6A3-3E06-4868-A43D-6EED3E11E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8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EB30-2CD1-446A-A234-443D3423200D}" type="datetime1">
              <a:rPr lang="ru-RU" smtClean="0"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6A3-3E06-4868-A43D-6EED3E11E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7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8ED3911-7943-44CF-AB09-B9AE7187BE58}" type="datetime1">
              <a:rPr lang="ru-RU" smtClean="0"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CE56F6A3-3E06-4868-A43D-6EED3E11E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1872" y="1167231"/>
            <a:ext cx="9418320" cy="2579914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Palatino Linotype" panose="02040502050505030304" pitchFamily="18" charset="0"/>
              </a:rPr>
              <a:t>Ионные потоки из лазерной плазмы и деградация </a:t>
            </a:r>
            <a:r>
              <a:rPr lang="ru-RU" sz="4800" dirty="0" smtClean="0">
                <a:latin typeface="Palatino Linotype" panose="02040502050505030304" pitchFamily="18" charset="0"/>
              </a:rPr>
              <a:t>МРЗ</a:t>
            </a:r>
            <a:br>
              <a:rPr lang="ru-RU" sz="4800" dirty="0" smtClean="0">
                <a:latin typeface="Palatino Linotype" panose="02040502050505030304" pitchFamily="18" charset="0"/>
              </a:rPr>
            </a:br>
            <a:r>
              <a:rPr lang="ru-RU" sz="3600" dirty="0" smtClean="0">
                <a:latin typeface="Palatino Linotype" panose="02040502050505030304" pitchFamily="18" charset="0"/>
              </a:rPr>
              <a:t>(лит. обзор)</a:t>
            </a:r>
            <a:endParaRPr lang="ru-RU" sz="3600" dirty="0"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1872" y="4896394"/>
            <a:ext cx="9418320" cy="169164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Гусева В.Е., аспирант 1 года</a:t>
            </a:r>
          </a:p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Palatino Linotype" panose="02040502050505030304" pitchFamily="18" charset="0"/>
              </a:rPr>
              <a:t>Научный руководитель: Нечай А.Н.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10" y="433770"/>
            <a:ext cx="1625024" cy="5764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6489" y="1010265"/>
            <a:ext cx="203036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240"/>
              </a:spcBef>
              <a:spcAft>
                <a:spcPts val="373"/>
              </a:spcAft>
              <a:buClr>
                <a:srgbClr val="1CADE4"/>
              </a:buClr>
              <a:buSzPct val="100000"/>
            </a:pPr>
            <a:r>
              <a:rPr lang="ru-RU" sz="1600" b="1" cap="all" spc="373" dirty="0">
                <a:solidFill>
                  <a:srgbClr val="2055A4"/>
                </a:solidFill>
                <a:latin typeface="Garamond" panose="02020404030301010803"/>
              </a:rPr>
              <a:t>Ифм</a:t>
            </a:r>
            <a:r>
              <a:rPr lang="ru-RU" sz="1600" b="1" cap="all" spc="373" dirty="0">
                <a:solidFill>
                  <a:srgbClr val="215946"/>
                </a:solidFill>
                <a:latin typeface="Garamond" panose="02020404030301010803"/>
              </a:rPr>
              <a:t> </a:t>
            </a:r>
            <a:r>
              <a:rPr lang="ru-RU" sz="1600" b="1" cap="all" spc="373" dirty="0">
                <a:solidFill>
                  <a:srgbClr val="2055A4"/>
                </a:solidFill>
                <a:latin typeface="Garamond" panose="02020404030301010803"/>
              </a:rPr>
              <a:t>РАН</a:t>
            </a:r>
          </a:p>
        </p:txBody>
      </p:sp>
    </p:spTree>
    <p:extLst>
      <p:ext uri="{BB962C8B-B14F-4D97-AF65-F5344CB8AC3E}">
        <p14:creationId xmlns:p14="http://schemas.microsoft.com/office/powerpoint/2010/main" val="28387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32" y="0"/>
            <a:ext cx="10824754" cy="651147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600" dirty="0">
                <a:solidFill>
                  <a:srgbClr val="94B6D2"/>
                </a:solidFill>
              </a:rPr>
              <a:t>Ионные потоки из лазерной плазмы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310" y="639132"/>
            <a:ext cx="10590493" cy="75389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Угловое </a:t>
            </a:r>
            <a:r>
              <a:rPr lang="ru-RU" dirty="0"/>
              <a:t>распределение ионного тока из лазерной плазмы твердотельной </a:t>
            </a:r>
            <a:r>
              <a:rPr lang="en-US" dirty="0" smtClean="0"/>
              <a:t>Sn</a:t>
            </a:r>
            <a:r>
              <a:rPr lang="ru-RU" dirty="0" smtClean="0"/>
              <a:t> </a:t>
            </a:r>
            <a:r>
              <a:rPr lang="ru-RU" dirty="0"/>
              <a:t>мишени.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1552" y="6476615"/>
            <a:ext cx="1082475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</a:pPr>
            <a:r>
              <a:rPr lang="en-US" sz="1600" i="1" spc="1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Niimi</a:t>
            </a: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 G. et al. </a:t>
            </a:r>
            <a:r>
              <a:rPr lang="en-US" sz="1600" i="1" spc="1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//</a:t>
            </a: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Emerging Lithographic Technologies VII. SPIE, 2003. Т. 5037. С. 370-377.	</a:t>
            </a:r>
            <a:endParaRPr lang="ru-RU" sz="1600" i="1" spc="1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6118995" y="1393026"/>
            <a:ext cx="4482329" cy="34462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3381" y="5227184"/>
            <a:ext cx="10401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Плотность мощности лазерного излучения 2*10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Вт/см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Большая часть ионного потока приходится на углы 5-35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от оси лазерного луча.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01725" y="1217125"/>
            <a:ext cx="3506855" cy="4076619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939200" y="2658234"/>
            <a:ext cx="3823970" cy="29673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118" y="58695"/>
            <a:ext cx="10824754" cy="57851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600" dirty="0">
                <a:solidFill>
                  <a:srgbClr val="94B6D2"/>
                </a:solidFill>
              </a:rPr>
              <a:t>Ионные потоки из лазерной плазмы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554" y="618442"/>
            <a:ext cx="10883317" cy="75389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Угловое </a:t>
            </a:r>
            <a:r>
              <a:rPr lang="ru-RU" dirty="0"/>
              <a:t>распределение ионного тока из лазерной плазмы жидкой капельной </a:t>
            </a:r>
            <a:r>
              <a:rPr lang="en-US" dirty="0" smtClean="0"/>
              <a:t>Sn</a:t>
            </a:r>
            <a:r>
              <a:rPr lang="ru-RU" dirty="0" smtClean="0"/>
              <a:t> </a:t>
            </a:r>
            <a:r>
              <a:rPr lang="ru-RU" dirty="0"/>
              <a:t>мишени.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087" y="6568690"/>
            <a:ext cx="1082475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</a:pP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Chen H. et al. </a:t>
            </a:r>
            <a:r>
              <a:rPr lang="en-US" sz="1600" i="1" spc="1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//</a:t>
            </a:r>
            <a:r>
              <a:rPr lang="ru-RU" sz="1600" i="1" spc="1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Journal of Applied Physics. 2015. Т. 117. №. 19.</a:t>
            </a:r>
            <a:endParaRPr lang="ru-RU" sz="1600" i="1" spc="1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6619164" y="1041645"/>
            <a:ext cx="3534485" cy="45949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0118" y="1200376"/>
            <a:ext cx="54911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Nd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YAG 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лазер: 1064 </a:t>
            </a:r>
            <a:r>
              <a:rPr lang="ru-RU" sz="2000" spc="1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нм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7 </a:t>
            </a:r>
            <a:r>
              <a:rPr lang="ru-RU" sz="2000" spc="1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нс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170 мДж, 1 Гц,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d=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 мкм, 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=3*10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Вт/см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US" sz="2000" spc="1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Капли олова диаметром 150 мкм</a:t>
            </a:r>
          </a:p>
          <a:p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Расстояние до ЦФ 163 мм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9819" y="5590334"/>
            <a:ext cx="10079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Максимальное количество ионов наблюдалось при угле наблюдения 30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Большее число ионов имеет скорость 54 км/с, что соответствует энергии ~1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.6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кэВ.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118" y="58695"/>
            <a:ext cx="10824754" cy="57851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600" dirty="0">
                <a:solidFill>
                  <a:srgbClr val="94B6D2"/>
                </a:solidFill>
              </a:rPr>
              <a:t>Ионные потоки из лазерной плазмы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2459" y="6568690"/>
            <a:ext cx="1082475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</a:pP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Coons R. W. et al. //Journal of Applied Physics. 2010. Т. 108. №. 6.</a:t>
            </a:r>
            <a:endParaRPr lang="ru-RU" sz="1600" i="1" spc="1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0118" y="757647"/>
            <a:ext cx="10609436" cy="7854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Твердотельные мишени </a:t>
            </a:r>
            <a:r>
              <a:rPr lang="en-US" dirty="0"/>
              <a:t>Li </a:t>
            </a:r>
            <a:r>
              <a:rPr lang="ru-RU" dirty="0"/>
              <a:t>и</a:t>
            </a:r>
            <a:r>
              <a:rPr lang="en-US" dirty="0"/>
              <a:t> Sn</a:t>
            </a:r>
            <a:r>
              <a:rPr lang="ru-RU" dirty="0"/>
              <a:t>, </a:t>
            </a:r>
            <a:r>
              <a:rPr lang="en-US" dirty="0"/>
              <a:t>Nd:YAG </a:t>
            </a:r>
            <a:r>
              <a:rPr lang="ru-RU" dirty="0"/>
              <a:t>лазер (1064 </a:t>
            </a:r>
            <a:r>
              <a:rPr lang="ru-RU" dirty="0" err="1"/>
              <a:t>нм</a:t>
            </a:r>
            <a:r>
              <a:rPr lang="ru-RU" dirty="0"/>
              <a:t>, 9 </a:t>
            </a:r>
            <a:r>
              <a:rPr lang="ru-RU" dirty="0" err="1"/>
              <a:t>нс</a:t>
            </a:r>
            <a:r>
              <a:rPr lang="ru-RU" dirty="0"/>
              <a:t>, 2*10</a:t>
            </a:r>
            <a:r>
              <a:rPr lang="ru-RU" baseline="30000" dirty="0"/>
              <a:t>11</a:t>
            </a:r>
            <a:r>
              <a:rPr lang="ru-RU" dirty="0"/>
              <a:t> Вт/см</a:t>
            </a:r>
            <a:r>
              <a:rPr lang="ru-RU" baseline="30000" dirty="0"/>
              <a:t>2</a:t>
            </a:r>
            <a:r>
              <a:rPr lang="ru-RU" dirty="0"/>
              <a:t>),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Цилиндр Фарадея на расстоянии 17 см под углом 12</a:t>
            </a:r>
            <a:r>
              <a:rPr lang="ru-RU" baseline="30000" dirty="0"/>
              <a:t>о</a:t>
            </a:r>
            <a:r>
              <a:rPr lang="ru-RU" dirty="0"/>
              <a:t> к лазерному </a:t>
            </a:r>
            <a:r>
              <a:rPr lang="ru-RU" dirty="0" smtClean="0"/>
              <a:t>лучу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478" r="6031" b="14702"/>
          <a:stretch/>
        </p:blipFill>
        <p:spPr>
          <a:xfrm>
            <a:off x="2035409" y="1407513"/>
            <a:ext cx="7491767" cy="37410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00" y="5044490"/>
            <a:ext cx="9410189" cy="81411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12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27400" y="5858603"/>
            <a:ext cx="896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Средняя скорость ионов 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 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140 км/с (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660 эВ), ионов 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Sn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42 км/с (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кэВ).</a:t>
            </a:r>
          </a:p>
        </p:txBody>
      </p:sp>
    </p:spTree>
    <p:extLst>
      <p:ext uri="{BB962C8B-B14F-4D97-AF65-F5344CB8AC3E}">
        <p14:creationId xmlns:p14="http://schemas.microsoft.com/office/powerpoint/2010/main" val="9633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118" y="53124"/>
            <a:ext cx="10824754" cy="57851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600" dirty="0">
                <a:solidFill>
                  <a:srgbClr val="94B6D2"/>
                </a:solidFill>
              </a:rPr>
              <a:t>Ионные потоки из лазерной плазмы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8013" y="6568690"/>
            <a:ext cx="1082475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</a:pPr>
            <a:r>
              <a:rPr lang="en-US" sz="1600" i="1" spc="1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O’connor</a:t>
            </a: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 A., Morris O., </a:t>
            </a:r>
            <a:r>
              <a:rPr lang="en-US" sz="1600" i="1" spc="1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Sokell</a:t>
            </a: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 E. //Journal of Applied Physics. 2011. </a:t>
            </a:r>
            <a:r>
              <a:rPr lang="ru-RU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Т. 109. №. 7.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8013" y="655874"/>
            <a:ext cx="10926859" cy="6444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Твердотельная </a:t>
            </a:r>
            <a:r>
              <a:rPr lang="ru-RU" dirty="0"/>
              <a:t>мишень </a:t>
            </a:r>
            <a:r>
              <a:rPr lang="en-US" dirty="0"/>
              <a:t>Sn, Nd:YAG </a:t>
            </a:r>
            <a:r>
              <a:rPr lang="ru-RU" dirty="0"/>
              <a:t>лазер (1064 </a:t>
            </a:r>
            <a:r>
              <a:rPr lang="ru-RU" dirty="0" err="1"/>
              <a:t>нм</a:t>
            </a:r>
            <a:r>
              <a:rPr lang="ru-RU" dirty="0"/>
              <a:t>, 7.2 </a:t>
            </a:r>
            <a:r>
              <a:rPr lang="ru-RU" dirty="0" err="1"/>
              <a:t>нс</a:t>
            </a:r>
            <a:r>
              <a:rPr lang="ru-RU" dirty="0"/>
              <a:t>, 42 мкм, </a:t>
            </a:r>
            <a:r>
              <a:rPr lang="en-US" dirty="0"/>
              <a:t>W</a:t>
            </a:r>
            <a:r>
              <a:rPr lang="ru-RU" dirty="0"/>
              <a:t>=1.5*10</a:t>
            </a:r>
            <a:r>
              <a:rPr lang="ru-RU" baseline="30000" dirty="0"/>
              <a:t>11</a:t>
            </a:r>
            <a:r>
              <a:rPr lang="ru-RU" dirty="0"/>
              <a:t>, 2.6*10</a:t>
            </a:r>
            <a:r>
              <a:rPr lang="ru-RU" baseline="30000" dirty="0"/>
              <a:t>11</a:t>
            </a:r>
            <a:r>
              <a:rPr lang="ru-RU" dirty="0"/>
              <a:t>, 8.1*10</a:t>
            </a:r>
            <a:r>
              <a:rPr lang="ru-RU" baseline="30000" dirty="0"/>
              <a:t>11</a:t>
            </a:r>
            <a:r>
              <a:rPr lang="ru-RU" dirty="0"/>
              <a:t> Вт/см</a:t>
            </a:r>
            <a:r>
              <a:rPr lang="ru-RU" baseline="30000" dirty="0"/>
              <a:t>2</a:t>
            </a:r>
            <a:r>
              <a:rPr lang="ru-RU" dirty="0"/>
              <a:t>). Цилиндр Фарадея под углами 20-80</a:t>
            </a:r>
            <a:r>
              <a:rPr lang="ru-RU" baseline="30000" dirty="0"/>
              <a:t>о</a:t>
            </a:r>
            <a:r>
              <a:rPr lang="ru-RU" dirty="0"/>
              <a:t> от оси лазерного луча.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424" r="28435"/>
          <a:stretch/>
        </p:blipFill>
        <p:spPr>
          <a:xfrm>
            <a:off x="553411" y="1399936"/>
            <a:ext cx="6780796" cy="5009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9048" b="7338"/>
          <a:stretch/>
        </p:blipFill>
        <p:spPr>
          <a:xfrm>
            <a:off x="7334207" y="1459128"/>
            <a:ext cx="3816073" cy="87298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284133" y="3297677"/>
            <a:ext cx="3958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ионов 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Sn</a:t>
            </a:r>
            <a:r>
              <a:rPr lang="en-US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2+ 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 угле 20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скорости ионов </a:t>
            </a:r>
            <a:r>
              <a:rPr lang="ru-RU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составили:</a:t>
            </a:r>
          </a:p>
          <a:p>
            <a:r>
              <a:rPr lang="ru-RU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 км/с (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~1 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кэВ) при мощности 1,5 Вт/см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ru-RU" sz="2000" spc="1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~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 км/с (1,5 кэВ) – 2,6 Вт/см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~59 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км/с (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кэВ) – 8,1 Вт/см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3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2"/>
          <a:stretch>
            <a:fillRect/>
          </a:stretch>
        </p:blipFill>
        <p:spPr>
          <a:xfrm>
            <a:off x="6867001" y="1733709"/>
            <a:ext cx="3526654" cy="41068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118" y="64766"/>
            <a:ext cx="10824754" cy="57851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600" dirty="0"/>
              <a:t>Ионные потоки из лазерной плазмы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554" y="618442"/>
            <a:ext cx="10766188" cy="75389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Времяпролетный </a:t>
            </a:r>
            <a:r>
              <a:rPr lang="ru-RU" dirty="0"/>
              <a:t>спектр ионного тока из лазерной плазмы жидкой струйной </a:t>
            </a:r>
            <a:r>
              <a:rPr lang="en-US" dirty="0" smtClean="0"/>
              <a:t>Xe</a:t>
            </a:r>
            <a:r>
              <a:rPr lang="ru-RU" dirty="0" smtClean="0"/>
              <a:t> </a:t>
            </a:r>
            <a:r>
              <a:rPr lang="ru-RU" dirty="0"/>
              <a:t>мишени.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1555" y="6568690"/>
            <a:ext cx="1082475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</a:pP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Komori H. </a:t>
            </a:r>
            <a:r>
              <a:rPr lang="en-US" sz="1600" i="1" spc="1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//</a:t>
            </a:r>
            <a:r>
              <a:rPr lang="ru-RU" sz="1600" i="1" spc="1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SPIE. 2000. </a:t>
            </a:r>
            <a:r>
              <a:rPr lang="ru-RU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Т. 5374. С. 710-719.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461554" y="1334432"/>
            <a:ext cx="5453607" cy="39866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0118" y="5437062"/>
            <a:ext cx="5147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Жидкая струя 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Xe 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диаметром 10 мкм</a:t>
            </a:r>
          </a:p>
          <a:p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Nd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YAG 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лазер: </a:t>
            </a:r>
            <a:r>
              <a:rPr lang="el-GR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=8 </a:t>
            </a:r>
            <a:r>
              <a:rPr lang="ru-RU" sz="2000" spc="1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нс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ru-RU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=100 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мДж, 20 Гц, 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d=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~90 мкм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W=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~4*10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Вт/см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7731" y="1312359"/>
            <a:ext cx="2715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Analyzer TOF</a:t>
            </a:r>
            <a:r>
              <a:rPr lang="en-US" dirty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882898" y="1126307"/>
                <a:ext cx="1887101" cy="781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𝑘𝑖𝑛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898" y="1126307"/>
                <a:ext cx="1887101" cy="781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5873930" y="5633365"/>
            <a:ext cx="5307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Обнаружены ионы с зарядом до </a:t>
            </a:r>
            <a:r>
              <a:rPr lang="en-US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ru-RU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=6.</a:t>
            </a:r>
            <a:endParaRPr lang="en-US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ru-RU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Больше всего ионов с </a:t>
            </a:r>
            <a:r>
              <a:rPr lang="en-US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ru-RU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=2. </a:t>
            </a:r>
            <a:endParaRPr lang="ru-RU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118" y="74892"/>
            <a:ext cx="10824754" cy="57851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600" dirty="0">
                <a:solidFill>
                  <a:srgbClr val="94B6D2"/>
                </a:solidFill>
              </a:rPr>
              <a:t>Ионные потоки из лазерной плазмы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6439" y="1098986"/>
            <a:ext cx="5985182" cy="753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Времяпролетный </a:t>
            </a:r>
            <a:r>
              <a:rPr lang="ru-RU" dirty="0"/>
              <a:t>спектр ионного тока из лазерной плазмы жидкой струйной </a:t>
            </a:r>
            <a:r>
              <a:rPr lang="en-US" dirty="0" smtClean="0"/>
              <a:t>Xe</a:t>
            </a:r>
            <a:r>
              <a:rPr lang="ru-RU" dirty="0" smtClean="0"/>
              <a:t> </a:t>
            </a:r>
            <a:r>
              <a:rPr lang="ru-RU" dirty="0"/>
              <a:t>мишени.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1555" y="6568690"/>
            <a:ext cx="1082475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</a:pP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Komori H. </a:t>
            </a:r>
            <a:r>
              <a:rPr lang="en-US" sz="1600" i="1" spc="1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//</a:t>
            </a:r>
            <a:r>
              <a:rPr lang="ru-RU" sz="1600" i="1" spc="1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SPIE. 2000. </a:t>
            </a:r>
            <a:r>
              <a:rPr lang="ru-RU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Т. 5374. С. 710-719.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50285" y="653410"/>
            <a:ext cx="4722903" cy="5915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3188" y="2564576"/>
            <a:ext cx="1809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ru-RU" sz="2000" spc="1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лаз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=100 мДж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73188" y="4031829"/>
            <a:ext cx="591312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Наибольшее количество ионов имеет характеристики 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=2, 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=4 кэВ. </a:t>
            </a:r>
            <a:r>
              <a:rPr lang="ru-RU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энергией 6 кэВ летят ионы 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Xe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+1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Xe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+2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Xe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+3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118" y="53124"/>
            <a:ext cx="10824754" cy="57851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600" dirty="0">
                <a:solidFill>
                  <a:srgbClr val="94B6D2"/>
                </a:solidFill>
              </a:rPr>
              <a:t>Ионные потоки из лазерной плазмы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555" y="618442"/>
            <a:ext cx="10946674" cy="75389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Энергия ионов из </a:t>
            </a:r>
            <a:r>
              <a:rPr lang="ru-RU" dirty="0"/>
              <a:t>лазерной плазмы жидкой струйной </a:t>
            </a:r>
            <a:r>
              <a:rPr lang="en-US" dirty="0" smtClean="0"/>
              <a:t>Xe</a:t>
            </a:r>
            <a:r>
              <a:rPr lang="ru-RU" dirty="0" smtClean="0"/>
              <a:t> </a:t>
            </a:r>
            <a:r>
              <a:rPr lang="ru-RU" dirty="0"/>
              <a:t>мишени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Угловое распределение ионного тока.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1555" y="6568690"/>
            <a:ext cx="1082475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</a:pP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Komori H. </a:t>
            </a:r>
            <a:r>
              <a:rPr lang="en-US" sz="1600" i="1" spc="1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//</a:t>
            </a:r>
            <a:r>
              <a:rPr lang="ru-RU" sz="1600" i="1" spc="1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SPIE. 2000. </a:t>
            </a:r>
            <a:r>
              <a:rPr lang="ru-RU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Т. 5374. С. 710-719.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745097" y="1792498"/>
            <a:ext cx="3445556" cy="31536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45" r="2744" b="22130"/>
          <a:stretch/>
        </p:blipFill>
        <p:spPr>
          <a:xfrm>
            <a:off x="999947" y="1613825"/>
            <a:ext cx="4641670" cy="32930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07" y="4745246"/>
            <a:ext cx="4476750" cy="6000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83807" y="5045283"/>
            <a:ext cx="4956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Максимальное количество ионов вылетают под углом ~23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относительно оси лазерного луча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42130" y="5284634"/>
            <a:ext cx="3957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Средняя энергия ионов ~3 кэВ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2240" y="161382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185887" y="1392388"/>
            <a:ext cx="2269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Xe, E</a:t>
            </a:r>
            <a:r>
              <a:rPr lang="ru-RU" sz="2000" spc="1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лаз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 мДж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40173" y="1329965"/>
            <a:ext cx="4243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pc="1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Перфторполиэфир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</a:t>
            </a:r>
            <a:r>
              <a:rPr lang="ru-RU" sz="2000" spc="1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лаз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 мДж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67825"/>
            <a:ext cx="10824754" cy="57851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600" dirty="0">
                <a:solidFill>
                  <a:srgbClr val="94B6D2"/>
                </a:solidFill>
              </a:rPr>
              <a:t>Ионные потоки из лазерной плазмы</a:t>
            </a:r>
            <a:endParaRPr lang="ru-RU" sz="3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1683"/>
              </p:ext>
            </p:extLst>
          </p:nvPr>
        </p:nvGraphicFramePr>
        <p:xfrm>
          <a:off x="640893" y="798052"/>
          <a:ext cx="10128070" cy="3391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0288">
                  <a:extLst>
                    <a:ext uri="{9D8B030D-6E8A-4147-A177-3AD203B41FA5}">
                      <a16:colId xmlns:a16="http://schemas.microsoft.com/office/drawing/2014/main" val="1662294066"/>
                    </a:ext>
                  </a:extLst>
                </a:gridCol>
                <a:gridCol w="2125362">
                  <a:extLst>
                    <a:ext uri="{9D8B030D-6E8A-4147-A177-3AD203B41FA5}">
                      <a16:colId xmlns:a16="http://schemas.microsoft.com/office/drawing/2014/main" val="79240337"/>
                    </a:ext>
                  </a:extLst>
                </a:gridCol>
                <a:gridCol w="1522352">
                  <a:extLst>
                    <a:ext uri="{9D8B030D-6E8A-4147-A177-3AD203B41FA5}">
                      <a16:colId xmlns:a16="http://schemas.microsoft.com/office/drawing/2014/main" val="2421535254"/>
                    </a:ext>
                  </a:extLst>
                </a:gridCol>
                <a:gridCol w="1888112">
                  <a:extLst>
                    <a:ext uri="{9D8B030D-6E8A-4147-A177-3AD203B41FA5}">
                      <a16:colId xmlns:a16="http://schemas.microsoft.com/office/drawing/2014/main" val="1277795544"/>
                    </a:ext>
                  </a:extLst>
                </a:gridCol>
                <a:gridCol w="1789259">
                  <a:extLst>
                    <a:ext uri="{9D8B030D-6E8A-4147-A177-3AD203B41FA5}">
                      <a16:colId xmlns:a16="http://schemas.microsoft.com/office/drawing/2014/main" val="1799280466"/>
                    </a:ext>
                  </a:extLst>
                </a:gridCol>
                <a:gridCol w="1492697">
                  <a:extLst>
                    <a:ext uri="{9D8B030D-6E8A-4147-A177-3AD203B41FA5}">
                      <a16:colId xmlns:a16="http://schemas.microsoft.com/office/drawing/2014/main" val="424389892"/>
                    </a:ext>
                  </a:extLst>
                </a:gridCol>
              </a:tblGrid>
              <a:tr h="498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W, </a:t>
                      </a:r>
                      <a:r>
                        <a:rPr lang="ru-RU" sz="1600" dirty="0">
                          <a:effectLst/>
                        </a:rPr>
                        <a:t>Вт/см</a:t>
                      </a:r>
                      <a:r>
                        <a:rPr lang="ru-RU" sz="1600" baseline="300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Мишень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Угол сбора потока, </a:t>
                      </a:r>
                      <a:r>
                        <a:rPr lang="ru-RU" sz="1600" baseline="30000" dirty="0">
                          <a:effectLst/>
                        </a:rPr>
                        <a:t>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Расстояние до детектора, см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Средняя скорость, км/с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Средняя энергия, эВ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071011"/>
                  </a:ext>
                </a:extLst>
              </a:tr>
              <a:tr h="24932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6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b="1" kern="1200" baseline="300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809296"/>
                  </a:ext>
                </a:extLst>
              </a:tr>
              <a:tr h="2493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2*10</a:t>
                      </a:r>
                      <a:r>
                        <a:rPr lang="ru-RU" sz="1600" baseline="300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Тв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r>
                        <a:rPr lang="ru-RU" sz="1600" baseline="0" dirty="0">
                          <a:effectLst/>
                        </a:rPr>
                        <a:t> </a:t>
                      </a:r>
                      <a:r>
                        <a:rPr lang="en-US" sz="1600" baseline="0" dirty="0">
                          <a:effectLst/>
                        </a:rPr>
                        <a:t>Sn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endParaRPr lang="ru-RU" sz="1400" i="1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12.5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82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2736227"/>
                  </a:ext>
                </a:extLst>
              </a:tr>
              <a:tr h="24932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2*10</a:t>
                      </a:r>
                      <a:r>
                        <a:rPr kumimoji="0" lang="ru-RU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7710718"/>
                  </a:ext>
                </a:extLst>
              </a:tr>
              <a:tr h="24932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1.5*10</a:t>
                      </a:r>
                      <a:r>
                        <a:rPr lang="ru-RU" sz="16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Тв.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3202307"/>
                  </a:ext>
                </a:extLst>
              </a:tr>
              <a:tr h="2493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2*10</a:t>
                      </a:r>
                      <a:r>
                        <a:rPr lang="en-US" sz="16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600" b="1" kern="1200" baseline="300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Тв.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9711231"/>
                  </a:ext>
                </a:extLst>
              </a:tr>
              <a:tr h="24932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2*10</a:t>
                      </a:r>
                      <a:r>
                        <a:rPr lang="en-US" sz="16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600" b="1" kern="1200" baseline="300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Тв.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6672355"/>
                  </a:ext>
                </a:extLst>
              </a:tr>
              <a:tr h="24932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2.6*10</a:t>
                      </a:r>
                      <a:r>
                        <a:rPr lang="ru-RU" sz="16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Тв.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6407397"/>
                  </a:ext>
                </a:extLst>
              </a:tr>
              <a:tr h="2493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3*10</a:t>
                      </a:r>
                      <a:r>
                        <a:rPr lang="ru-RU" sz="1600" baseline="300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Капли </a:t>
                      </a:r>
                      <a:r>
                        <a:rPr lang="en-US" sz="1600" baseline="0" dirty="0">
                          <a:effectLst/>
                        </a:rPr>
                        <a:t>Sn</a:t>
                      </a:r>
                      <a:r>
                        <a:rPr lang="en-US" sz="1600" baseline="30000" dirty="0">
                          <a:effectLst/>
                        </a:rPr>
                        <a:t>6</a:t>
                      </a:r>
                      <a:endParaRPr lang="ru-RU" sz="1400" i="1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54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1600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0603937"/>
                  </a:ext>
                </a:extLst>
              </a:tr>
              <a:tr h="24932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6.8*10</a:t>
                      </a:r>
                      <a:r>
                        <a:rPr lang="ru-RU" sz="16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Капли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5392299"/>
                  </a:ext>
                </a:extLst>
              </a:tr>
              <a:tr h="2493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8*10</a:t>
                      </a:r>
                      <a:r>
                        <a:rPr lang="ru-RU" sz="1600" baseline="300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Жидкий </a:t>
                      </a:r>
                      <a:r>
                        <a:rPr lang="ru-RU" sz="1600" dirty="0" err="1">
                          <a:effectLst/>
                        </a:rPr>
                        <a:t>Хе</a:t>
                      </a:r>
                      <a:r>
                        <a:rPr lang="en-US" sz="1600" baseline="30000" dirty="0">
                          <a:effectLst/>
                        </a:rPr>
                        <a:t>8</a:t>
                      </a:r>
                      <a:endParaRPr lang="ru-RU" sz="1400" i="1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86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3000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1748781"/>
                  </a:ext>
                </a:extLst>
              </a:tr>
              <a:tr h="24932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8.1*10</a:t>
                      </a:r>
                      <a:r>
                        <a:rPr lang="ru-RU" sz="16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Тв.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288887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0893" y="4341746"/>
            <a:ext cx="1012807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 возбуждении ксеноновой газоструйной мишени излучением лазера с плотностью мощности порядка 10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Вт/см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можно ожидать наблюдение ионов с энергиями  более 3 кэВ при угле сбора потока </a:t>
            </a:r>
            <a:r>
              <a:rPr lang="ru-RU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20-30</a:t>
            </a:r>
            <a:r>
              <a:rPr lang="ru-RU" sz="2000" spc="1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150-160</a:t>
            </a:r>
            <a:r>
              <a:rPr lang="ru-RU" sz="2000" spc="1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000" spc="1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514" y="5962191"/>
            <a:ext cx="5101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Amano S.</a:t>
            </a:r>
            <a:r>
              <a:rPr lang="ru-RU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al. (2010). Rev. of Scientific Inst., 81(2).</a:t>
            </a:r>
          </a:p>
          <a:p>
            <a:r>
              <a:rPr lang="en-US" sz="12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Niimi G. et al. (2003). Emerging Lithographic Tech. VII, 5037 (p. 370).</a:t>
            </a:r>
          </a:p>
          <a:p>
            <a:r>
              <a:rPr lang="en-US" sz="12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Ueno Y. et al. (2008). App. Physics Letters, 92(21).</a:t>
            </a:r>
          </a:p>
          <a:p>
            <a:r>
              <a:rPr lang="en-US" sz="12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O’connor A. et al. (2011). Journal of App. Physics. 109(7).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3968" y="5962190"/>
            <a:ext cx="563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n-US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Coons R. W. et al. (2010).Journal of App. Physics. </a:t>
            </a:r>
            <a:r>
              <a:rPr lang="ru-RU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108</a:t>
            </a:r>
            <a:r>
              <a:rPr lang="en-US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US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ru-RU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1200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US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Chen H. et al. (2015). Journal of App. Physics. 117(19).</a:t>
            </a:r>
          </a:p>
          <a:p>
            <a:r>
              <a:rPr lang="en-US" sz="12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en-US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Takenoshita, K. et al. (2004). Emerging Lithographic Tech. VIII, 5374 (p. 954).</a:t>
            </a:r>
          </a:p>
          <a:p>
            <a:r>
              <a:rPr lang="en-US" sz="12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en-US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Komori H. et al. (2000). Emerging Lithographic Tech. VIII, </a:t>
            </a:r>
            <a:r>
              <a:rPr lang="ru-RU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5374</a:t>
            </a:r>
            <a:r>
              <a:rPr lang="en-US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(p. </a:t>
            </a:r>
            <a:r>
              <a:rPr lang="ru-RU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710</a:t>
            </a:r>
            <a:r>
              <a:rPr lang="en-US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ru-RU" sz="12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1200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6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553" y="60960"/>
            <a:ext cx="10824755" cy="923109"/>
          </a:xfrm>
        </p:spPr>
        <p:txBody>
          <a:bodyPr lIns="72000" rIns="0">
            <a:normAutofit/>
          </a:bodyPr>
          <a:lstStyle/>
          <a:p>
            <a:pPr defTabSz="0">
              <a:lnSpc>
                <a:spcPct val="70000"/>
              </a:lnSpc>
            </a:pPr>
            <a:r>
              <a:rPr lang="ru-RU" sz="3600" dirty="0"/>
              <a:t>Деградация МРЗ под воздействием ионов плазмы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767" y="1013281"/>
            <a:ext cx="10738541" cy="6357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Криогенная твердотельная мишень </a:t>
            </a:r>
            <a:r>
              <a:rPr lang="en-US" dirty="0"/>
              <a:t>Xe, Nd:YAG </a:t>
            </a:r>
            <a:r>
              <a:rPr lang="ru-RU" dirty="0"/>
              <a:t>лазер (1064 </a:t>
            </a:r>
            <a:r>
              <a:rPr lang="ru-RU" dirty="0" err="1"/>
              <a:t>нм</a:t>
            </a:r>
            <a:r>
              <a:rPr lang="ru-RU" dirty="0"/>
              <a:t>, 10 </a:t>
            </a:r>
            <a:r>
              <a:rPr lang="ru-RU" dirty="0" err="1"/>
              <a:t>нс</a:t>
            </a:r>
            <a:r>
              <a:rPr lang="ru-RU" dirty="0"/>
              <a:t>, 10</a:t>
            </a:r>
            <a:r>
              <a:rPr lang="ru-RU" baseline="30000" dirty="0"/>
              <a:t>10</a:t>
            </a:r>
            <a:r>
              <a:rPr lang="ru-RU" dirty="0"/>
              <a:t> Вт/см</a:t>
            </a:r>
            <a:r>
              <a:rPr lang="ru-RU" baseline="30000" dirty="0"/>
              <a:t>2</a:t>
            </a:r>
            <a:r>
              <a:rPr lang="ru-RU" dirty="0"/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МКП </a:t>
            </a:r>
            <a:r>
              <a:rPr lang="ru-RU" dirty="0"/>
              <a:t>и </a:t>
            </a:r>
            <a:r>
              <a:rPr lang="en-US" dirty="0"/>
              <a:t>Mo/Si </a:t>
            </a:r>
            <a:r>
              <a:rPr lang="ru-RU" dirty="0"/>
              <a:t>зеркало под углом </a:t>
            </a:r>
            <a:r>
              <a:rPr lang="ru-RU" dirty="0" smtClean="0"/>
              <a:t>45</a:t>
            </a:r>
            <a:r>
              <a:rPr lang="ru-RU" baseline="30000" dirty="0" smtClean="0"/>
              <a:t>о</a:t>
            </a:r>
            <a:r>
              <a:rPr lang="ru-RU" dirty="0" smtClean="0"/>
              <a:t> и 22.5</a:t>
            </a:r>
            <a:r>
              <a:rPr lang="ru-RU" baseline="30000" dirty="0" smtClean="0"/>
              <a:t>о</a:t>
            </a:r>
            <a:r>
              <a:rPr lang="ru-RU" dirty="0" smtClean="0"/>
              <a:t> </a:t>
            </a:r>
            <a:r>
              <a:rPr lang="ru-RU" dirty="0"/>
              <a:t>на расстояниях </a:t>
            </a:r>
            <a:r>
              <a:rPr lang="ru-RU" dirty="0" smtClean="0"/>
              <a:t>1050 </a:t>
            </a:r>
            <a:r>
              <a:rPr lang="ru-RU" dirty="0"/>
              <a:t>и 100 мм. Ионы с </a:t>
            </a:r>
            <a:r>
              <a:rPr lang="en-US" dirty="0" smtClean="0"/>
              <a:t>E~</a:t>
            </a:r>
            <a:r>
              <a:rPr lang="ru-RU" dirty="0" smtClean="0"/>
              <a:t>1 кэВ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4660" y="6568690"/>
            <a:ext cx="1082475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Amano S.</a:t>
            </a:r>
            <a:r>
              <a:rPr lang="ru-RU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et al. (2010). Rev. of Scientific Inst., 81(2)</a:t>
            </a:r>
            <a:r>
              <a:rPr lang="ru-RU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55" y="1809119"/>
            <a:ext cx="4171950" cy="34956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253" y="2313945"/>
            <a:ext cx="4714875" cy="2486025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504660" y="5494122"/>
            <a:ext cx="10738541" cy="77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dirty="0"/>
              <a:t>Нейтральных частиц существенно меньше, чем заряженных. Большее влияние на разрушение коллектора оказывают горячие ионы.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553" y="60960"/>
            <a:ext cx="10824755" cy="923109"/>
          </a:xfrm>
        </p:spPr>
        <p:txBody>
          <a:bodyPr lIns="72000" rIns="0">
            <a:normAutofit/>
          </a:bodyPr>
          <a:lstStyle/>
          <a:p>
            <a:pPr defTabSz="0">
              <a:lnSpc>
                <a:spcPct val="70000"/>
              </a:lnSpc>
            </a:pPr>
            <a:r>
              <a:rPr lang="ru-RU" sz="3600" dirty="0"/>
              <a:t>Деградация МРЗ под воздействием ионов плазмы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767" y="984069"/>
            <a:ext cx="10738541" cy="775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Ионная пушка генерирует однородный пучок ионов Xe+ с энергией от 2 до 5 кэВ. В качестве образцов использовались многослойные зеркала </a:t>
            </a:r>
            <a:r>
              <a:rPr lang="ru-RU" dirty="0" smtClean="0"/>
              <a:t>Mo/</a:t>
            </a:r>
            <a:r>
              <a:rPr lang="ru-RU" dirty="0" err="1" smtClean="0"/>
              <a:t>Si</a:t>
            </a:r>
            <a:r>
              <a:rPr lang="ru-RU" dirty="0" smtClean="0"/>
              <a:t> </a:t>
            </a:r>
            <a:r>
              <a:rPr lang="ru-RU" dirty="0"/>
              <a:t>на подложке </a:t>
            </a:r>
            <a:r>
              <a:rPr lang="ru-RU" dirty="0" err="1"/>
              <a:t>Si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3" y="1759131"/>
            <a:ext cx="3978593" cy="3202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112" r="11383" b="22739"/>
          <a:stretch/>
        </p:blipFill>
        <p:spPr>
          <a:xfrm>
            <a:off x="4468795" y="1828202"/>
            <a:ext cx="2943497" cy="30741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059" y="1907178"/>
            <a:ext cx="3840482" cy="2755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323" y="4541750"/>
            <a:ext cx="3955985" cy="439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350" y="4961734"/>
            <a:ext cx="3978655" cy="775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1555" y="6568690"/>
            <a:ext cx="1082475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</a:pP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Komori H. </a:t>
            </a:r>
            <a:r>
              <a:rPr lang="en-US" sz="1600" i="1" spc="1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//</a:t>
            </a:r>
            <a:r>
              <a:rPr lang="ru-RU" sz="1600" i="1" spc="1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SPIE. 2000. </a:t>
            </a:r>
            <a:r>
              <a:rPr lang="ru-RU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Т. 5374. С. 710-719.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232" y="93901"/>
            <a:ext cx="9692640" cy="663745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доклада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  <a:p>
            <a:r>
              <a:rPr lang="ru-RU" dirty="0"/>
              <a:t>Методы измерений</a:t>
            </a:r>
          </a:p>
          <a:p>
            <a:r>
              <a:rPr lang="ru-RU" dirty="0"/>
              <a:t>Ионные потоки из лазерной плазмы</a:t>
            </a:r>
          </a:p>
          <a:p>
            <a:r>
              <a:rPr lang="ru-RU" dirty="0"/>
              <a:t>Деградация МРЗ под воздействием ионов плазмы</a:t>
            </a:r>
          </a:p>
          <a:p>
            <a:r>
              <a:rPr lang="ru-RU" dirty="0"/>
              <a:t>Деградация МРЗ под воздействием нейтральных частиц</a:t>
            </a:r>
          </a:p>
          <a:p>
            <a:r>
              <a:rPr lang="ru-RU" dirty="0"/>
              <a:t>Выводы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67" y="1759131"/>
            <a:ext cx="4327686" cy="39318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553" y="60960"/>
            <a:ext cx="10824755" cy="923109"/>
          </a:xfrm>
        </p:spPr>
        <p:txBody>
          <a:bodyPr lIns="72000" rIns="0">
            <a:normAutofit fontScale="90000"/>
          </a:bodyPr>
          <a:lstStyle/>
          <a:p>
            <a:r>
              <a:rPr lang="ru-RU" sz="3600" dirty="0"/>
              <a:t>Деградация МРЗ под воздействием нейтральных частиц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767" y="984068"/>
            <a:ext cx="5085663" cy="1215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aseline="30000" dirty="0"/>
              <a:t>1</a:t>
            </a:r>
            <a:r>
              <a:rPr lang="ru-RU" dirty="0"/>
              <a:t>Твердотельные мишени </a:t>
            </a:r>
            <a:r>
              <a:rPr lang="en-US" dirty="0"/>
              <a:t>Li </a:t>
            </a:r>
            <a:r>
              <a:rPr lang="ru-RU" dirty="0"/>
              <a:t>и</a:t>
            </a:r>
            <a:r>
              <a:rPr lang="en-US" dirty="0"/>
              <a:t> Sn</a:t>
            </a:r>
            <a:r>
              <a:rPr lang="ru-RU" dirty="0"/>
              <a:t>, </a:t>
            </a:r>
            <a:r>
              <a:rPr lang="en-US" dirty="0" err="1"/>
              <a:t>Nd:YAG</a:t>
            </a:r>
            <a:r>
              <a:rPr lang="en-US" dirty="0"/>
              <a:t> </a:t>
            </a:r>
            <a:r>
              <a:rPr lang="ru-RU" dirty="0"/>
              <a:t>лазер (1064 нм, 9 </a:t>
            </a:r>
            <a:r>
              <a:rPr lang="ru-RU" dirty="0" err="1"/>
              <a:t>нс</a:t>
            </a:r>
            <a:r>
              <a:rPr lang="ru-RU" dirty="0"/>
              <a:t>, 2*10</a:t>
            </a:r>
            <a:r>
              <a:rPr lang="ru-RU" baseline="30000" dirty="0"/>
              <a:t>11</a:t>
            </a:r>
            <a:r>
              <a:rPr lang="ru-RU" dirty="0"/>
              <a:t> Вт/см</a:t>
            </a:r>
            <a:r>
              <a:rPr lang="ru-RU" baseline="30000" dirty="0"/>
              <a:t>2</a:t>
            </a:r>
            <a:r>
              <a:rPr lang="ru-RU" dirty="0"/>
              <a:t>)</a:t>
            </a:r>
            <a:r>
              <a:rPr lang="en-US" dirty="0"/>
              <a:t>, 10 </a:t>
            </a:r>
            <a:r>
              <a:rPr lang="ru-RU" dirty="0"/>
              <a:t>мм от искры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1555" y="6269121"/>
            <a:ext cx="10824753" cy="58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</a:pPr>
            <a:r>
              <a:rPr lang="ru-RU" sz="1600" i="1" spc="1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Coons R. W. et al. //Journal of Applied Physics. 2010. Т. 108. №. 6.</a:t>
            </a:r>
            <a:endParaRPr lang="ru-RU" sz="1600" i="1" spc="1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ru-RU" sz="1600" i="1" spc="10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Komori H. </a:t>
            </a:r>
            <a:r>
              <a:rPr lang="en-US" sz="1600" i="1" spc="1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//</a:t>
            </a:r>
            <a:r>
              <a:rPr lang="ru-RU" sz="1600" i="1" spc="1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SPIE. 2000. </a:t>
            </a:r>
            <a:r>
              <a:rPr lang="ru-RU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Т. 5374. С. 710-719.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867" t="5719" r="2566" b="17491"/>
          <a:stretch/>
        </p:blipFill>
        <p:spPr>
          <a:xfrm>
            <a:off x="5689526" y="1562239"/>
            <a:ext cx="3892731" cy="2516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713" t="35714" r="3713" b="20204"/>
          <a:stretch/>
        </p:blipFill>
        <p:spPr>
          <a:xfrm>
            <a:off x="5689526" y="3966562"/>
            <a:ext cx="4427548" cy="2959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63598" y="4281698"/>
            <a:ext cx="521232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нейтральных частиц приблизительно 1/5 от числа ионов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29CD295-B81D-A217-486B-39AACD21B78D}"/>
              </a:ext>
            </a:extLst>
          </p:cNvPr>
          <p:cNvSpPr txBox="1">
            <a:spLocks/>
          </p:cNvSpPr>
          <p:nvPr/>
        </p:nvSpPr>
        <p:spPr>
          <a:xfrm>
            <a:off x="5633430" y="956653"/>
            <a:ext cx="5085663" cy="1215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aseline="30000" dirty="0"/>
              <a:t>2</a:t>
            </a:r>
            <a:r>
              <a:rPr lang="ru-RU" dirty="0"/>
              <a:t>Жидкий </a:t>
            </a:r>
            <a:r>
              <a:rPr lang="en-US" dirty="0"/>
              <a:t>Xe</a:t>
            </a:r>
            <a:r>
              <a:rPr lang="ru-RU" dirty="0"/>
              <a:t>, лазер (1064 нм, </a:t>
            </a:r>
            <a:r>
              <a:rPr lang="en-US" dirty="0"/>
              <a:t>150 </a:t>
            </a:r>
            <a:r>
              <a:rPr lang="ru-RU" dirty="0" err="1"/>
              <a:t>пс</a:t>
            </a:r>
            <a:r>
              <a:rPr lang="ru-RU" dirty="0"/>
              <a:t>, </a:t>
            </a:r>
            <a:r>
              <a:rPr lang="en-US" dirty="0"/>
              <a:t>4</a:t>
            </a:r>
            <a:r>
              <a:rPr lang="ru-RU" dirty="0"/>
              <a:t>*10</a:t>
            </a:r>
            <a:r>
              <a:rPr lang="ru-RU" baseline="30000" dirty="0"/>
              <a:t>13</a:t>
            </a:r>
            <a:r>
              <a:rPr lang="ru-RU" dirty="0"/>
              <a:t> Вт/см</a:t>
            </a:r>
            <a:r>
              <a:rPr lang="ru-RU" baseline="30000" dirty="0"/>
              <a:t>2</a:t>
            </a:r>
            <a:r>
              <a:rPr lang="ru-RU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22B4D-3886-BA66-AC6E-6303E61C9B94}"/>
              </a:ext>
            </a:extLst>
          </p:cNvPr>
          <p:cNvSpPr txBox="1"/>
          <p:nvPr/>
        </p:nvSpPr>
        <p:spPr>
          <a:xfrm>
            <a:off x="400593" y="5464314"/>
            <a:ext cx="1107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Энергии нейтралов существенно меньше по сравнению с энергиями ионов. 36/660 эВ для </a:t>
            </a:r>
            <a:r>
              <a:rPr lang="en-US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</a:t>
            </a:r>
            <a:r>
              <a:rPr lang="ru-RU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46/1</a:t>
            </a:r>
            <a:r>
              <a:rPr lang="en-US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000</a:t>
            </a:r>
            <a:r>
              <a:rPr lang="ru-RU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эВ для </a:t>
            </a:r>
            <a:r>
              <a:rPr lang="en-US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Sn</a:t>
            </a:r>
            <a:r>
              <a:rPr lang="ru-RU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Имплантация нейтралов в МРЗ может быть только на поверхности.</a:t>
            </a:r>
            <a:endParaRPr lang="ru-RU" sz="2000" spc="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6414B-FA5D-C3BB-B298-07EFE9729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8182F-5FDF-932B-8961-BE1EA17D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3" y="60960"/>
            <a:ext cx="10824755" cy="923109"/>
          </a:xfrm>
        </p:spPr>
        <p:txBody>
          <a:bodyPr lIns="72000" rIns="0">
            <a:normAutofit fontScale="90000"/>
          </a:bodyPr>
          <a:lstStyle/>
          <a:p>
            <a:r>
              <a:rPr lang="ru-RU" sz="3600" dirty="0"/>
              <a:t>Деградация МРЗ под воздействием нейтральных частиц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DE82ED-3118-9709-F396-6E2FF006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7" y="984069"/>
            <a:ext cx="10738541" cy="775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Аэрозольная </a:t>
            </a:r>
            <a:r>
              <a:rPr lang="ru-RU" sz="2000" dirty="0" smtClean="0"/>
              <a:t>мишень </a:t>
            </a:r>
            <a:r>
              <a:rPr lang="en-US" sz="2000" dirty="0"/>
              <a:t>Xe</a:t>
            </a:r>
            <a:r>
              <a:rPr lang="ru-RU" sz="2000" dirty="0"/>
              <a:t>: </a:t>
            </a:r>
            <a:r>
              <a:rPr lang="en-US" sz="2000" dirty="0" err="1"/>
              <a:t>Nd:YAG</a:t>
            </a:r>
            <a:r>
              <a:rPr lang="en-US" sz="2000" dirty="0"/>
              <a:t>(</a:t>
            </a:r>
            <a:r>
              <a:rPr lang="ru-RU" sz="2000" dirty="0"/>
              <a:t>0.3-0.6</a:t>
            </a:r>
            <a:r>
              <a:rPr lang="en-US" sz="2000" dirty="0"/>
              <a:t>J, ~12ns, </a:t>
            </a:r>
            <a:r>
              <a:rPr lang="ru-RU" sz="2000" dirty="0"/>
              <a:t>500/</a:t>
            </a:r>
            <a:r>
              <a:rPr lang="en-US" sz="2000" dirty="0"/>
              <a:t>2500Hz), 14-40 bar</a:t>
            </a:r>
            <a:r>
              <a:rPr lang="ru-RU" sz="2000" dirty="0"/>
              <a:t>, 2 мм от искры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77E094-D6A7-F0A9-6181-8B221DD16B09}"/>
              </a:ext>
            </a:extLst>
          </p:cNvPr>
          <p:cNvSpPr/>
          <p:nvPr/>
        </p:nvSpPr>
        <p:spPr>
          <a:xfrm>
            <a:off x="479123" y="6533008"/>
            <a:ext cx="1082475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</a:pP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Shields, H. et al. (2002, July). // In Emerging Lithographic Technologies VI (Vol. 4688, pp. 94-101). SPIE.</a:t>
            </a:r>
            <a:endParaRPr lang="ru-RU" sz="1600" i="1" spc="1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DF5296-5D5B-048F-AFB3-00D4D88AD2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6" t="2462"/>
          <a:stretch/>
        </p:blipFill>
        <p:spPr>
          <a:xfrm>
            <a:off x="479123" y="1619014"/>
            <a:ext cx="4609611" cy="35396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A21E18-4473-7941-37B9-CC036FA97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942" y="1297862"/>
            <a:ext cx="3543300" cy="26860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C22129-7BFD-1503-3270-A0E4DA46E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264" y="2730244"/>
            <a:ext cx="3495675" cy="25431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7A4C551-158B-FBC4-0584-9AA632598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339" y="5388156"/>
            <a:ext cx="8991600" cy="7524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8508E-ADD0-C1D7-9958-E6ED1E113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43A8D-A8D3-BA05-66AD-D33F03D3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3" y="60960"/>
            <a:ext cx="10824755" cy="923109"/>
          </a:xfrm>
        </p:spPr>
        <p:txBody>
          <a:bodyPr lIns="72000" rIns="0">
            <a:normAutofit fontScale="90000"/>
          </a:bodyPr>
          <a:lstStyle/>
          <a:p>
            <a:r>
              <a:rPr lang="ru-RU" sz="3600" dirty="0"/>
              <a:t>Деградация МРЗ под воздействием нейтральных частиц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D0F52-B03E-B01A-6045-E9ADFFAF9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53" y="936707"/>
            <a:ext cx="10824753" cy="9231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/>
              <a:t>Аэрозольная </a:t>
            </a:r>
            <a:r>
              <a:rPr lang="ru-RU" sz="2000" dirty="0" err="1"/>
              <a:t>спрейная</a:t>
            </a:r>
            <a:r>
              <a:rPr lang="ru-RU" sz="2000" dirty="0"/>
              <a:t> мишень </a:t>
            </a:r>
            <a:r>
              <a:rPr lang="en-US" sz="2000" dirty="0"/>
              <a:t>Xe</a:t>
            </a:r>
            <a:r>
              <a:rPr lang="ru-RU" sz="2000" dirty="0"/>
              <a:t>: </a:t>
            </a:r>
            <a:r>
              <a:rPr lang="en-US" sz="2000" dirty="0" err="1"/>
              <a:t>Nd:YAG</a:t>
            </a:r>
            <a:r>
              <a:rPr lang="en-US" sz="2000" dirty="0"/>
              <a:t>(</a:t>
            </a:r>
            <a:r>
              <a:rPr lang="ru-RU" sz="2000" dirty="0"/>
              <a:t>0.3-0.6</a:t>
            </a:r>
            <a:r>
              <a:rPr lang="en-US" sz="2000" dirty="0"/>
              <a:t>J, ~12ns, </a:t>
            </a:r>
            <a:r>
              <a:rPr lang="ru-RU" sz="2000" dirty="0"/>
              <a:t>500/</a:t>
            </a:r>
            <a:r>
              <a:rPr lang="en-US" sz="2000" dirty="0"/>
              <a:t>2500Hz), 14-40 bar</a:t>
            </a:r>
            <a:r>
              <a:rPr lang="ru-RU" sz="2000" dirty="0"/>
              <a:t>, Свидетельская пластина (слой </a:t>
            </a:r>
            <a:r>
              <a:rPr lang="en-US" sz="2000" dirty="0"/>
              <a:t>Si</a:t>
            </a:r>
            <a:r>
              <a:rPr lang="ru-RU" sz="2000" dirty="0"/>
              <a:t> толщиной 100 Å, нанесенный на основу из </a:t>
            </a:r>
            <a:r>
              <a:rPr lang="en-US" sz="2000" dirty="0"/>
              <a:t>Cr</a:t>
            </a:r>
            <a:r>
              <a:rPr lang="ru-RU" sz="2000" dirty="0"/>
              <a:t>)</a:t>
            </a:r>
            <a:r>
              <a:rPr lang="en-US" dirty="0"/>
              <a:t>,</a:t>
            </a:r>
            <a:r>
              <a:rPr lang="ru-RU" sz="2000" dirty="0"/>
              <a:t> 120 мм от искры, 10 миллионов импульсов при мощности лазера 275 Вт.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20BD490-71CF-F388-AAC9-E6A7B2C17292}"/>
              </a:ext>
            </a:extLst>
          </p:cNvPr>
          <p:cNvSpPr/>
          <p:nvPr/>
        </p:nvSpPr>
        <p:spPr>
          <a:xfrm>
            <a:off x="479123" y="6533008"/>
            <a:ext cx="1082475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</a:pP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Shields, H. et al. (2002, July). // In Emerging Lithographic Technologies VI (Vol. 4688, pp. 94-101). SPIE.</a:t>
            </a:r>
            <a:endParaRPr lang="ru-RU" sz="1600" i="1" spc="1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C9813E-C18F-4037-8219-EB6067A97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363" y="1859816"/>
            <a:ext cx="8173811" cy="379744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9A03D-3638-7692-0D85-6E491E0B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59" y="125233"/>
            <a:ext cx="9692640" cy="719593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A4FCBE-D013-F60B-4A1E-00055C821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59" y="1093304"/>
            <a:ext cx="10436484" cy="4351337"/>
          </a:xfrm>
        </p:spPr>
        <p:txBody>
          <a:bodyPr/>
          <a:lstStyle/>
          <a:p>
            <a:r>
              <a:rPr lang="ru-RU" dirty="0"/>
              <a:t>Наибольший вред оптике при работе ЛПИ наносят горячие ионы, вылетающие из плазменного облака.</a:t>
            </a:r>
          </a:p>
          <a:p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 возбуждении ксеноновой газоструйной мишени излучением лазера с плотностью мощности порядка 10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Вт/см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можно ожидать наблюдение ионов с энергиями  более 3 кэВ при угле сбора потока </a:t>
            </a:r>
            <a:r>
              <a:rPr lang="ru-RU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20-30</a:t>
            </a:r>
            <a:r>
              <a:rPr lang="ru-RU" sz="2000" spc="1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dirty="0"/>
              <a:t> </a:t>
            </a:r>
            <a:r>
              <a:rPr lang="ru-RU" dirty="0" smtClean="0"/>
              <a:t>и 150-160</a:t>
            </a:r>
            <a:r>
              <a:rPr lang="ru-RU" baseline="30000" dirty="0" smtClean="0"/>
              <a:t>о</a:t>
            </a:r>
            <a:r>
              <a:rPr lang="ru-RU" dirty="0" smtClean="0"/>
              <a:t>.</a:t>
            </a:r>
            <a:endParaRPr lang="ru-RU" sz="2000" spc="1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При облучении МРЗ ионами ксенона с энергиями более 3 кэВ ожидается ухудшение отражательной способности на 15-20% после нескольких миллионов импульсов лазера (</a:t>
            </a:r>
            <a:r>
              <a:rPr lang="en-US" dirty="0" smtClean="0"/>
              <a:t>~</a:t>
            </a:r>
            <a:r>
              <a:rPr lang="ru-RU" dirty="0" smtClean="0"/>
              <a:t>30 часов при частоте </a:t>
            </a:r>
            <a:r>
              <a:rPr lang="en-US" dirty="0" smtClean="0"/>
              <a:t>10 </a:t>
            </a:r>
            <a:r>
              <a:rPr lang="ru-RU" dirty="0" smtClean="0"/>
              <a:t>Гц).</a:t>
            </a:r>
          </a:p>
          <a:p>
            <a:r>
              <a:rPr lang="ru-RU" dirty="0" smtClean="0"/>
              <a:t>Следует </a:t>
            </a:r>
            <a:r>
              <a:rPr lang="ru-RU" dirty="0"/>
              <a:t>выбирать ударопрочные материалы сопла для уменьшения абляции при распространении ударной волны из области разряда, а также находить оптимальные расстояния от края сопла для фокусировки лазера.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12B9E-C500-0B92-DC8C-4181B43B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68" y="0"/>
            <a:ext cx="9692640" cy="719593"/>
          </a:xfrm>
        </p:spPr>
        <p:txBody>
          <a:bodyPr/>
          <a:lstStyle/>
          <a:p>
            <a:r>
              <a:rPr lang="ru-RU" dirty="0"/>
              <a:t>Планируемый эксперимент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88A264-E4A7-B555-71B9-0E3C10D24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68" y="855952"/>
            <a:ext cx="10354492" cy="12111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Изучение углового распределения ионных потоков из лазерной плазмы при возбуждении газоструйных мишеней</a:t>
            </a:r>
            <a:r>
              <a:rPr lang="en-US" dirty="0" smtClean="0"/>
              <a:t> (Kr, Ar, Xe, 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ru-RU" dirty="0"/>
              <a:t> </a:t>
            </a:r>
            <a:r>
              <a:rPr lang="ru-RU" dirty="0" smtClean="0"/>
              <a:t>импульсным </a:t>
            </a:r>
            <a:r>
              <a:rPr lang="en-US" dirty="0" smtClean="0"/>
              <a:t>Nd:YAG </a:t>
            </a:r>
            <a:r>
              <a:rPr lang="ru-RU" dirty="0" smtClean="0"/>
              <a:t>лазером (5 </a:t>
            </a:r>
            <a:r>
              <a:rPr lang="ru-RU" dirty="0" err="1" smtClean="0"/>
              <a:t>нс</a:t>
            </a:r>
            <a:r>
              <a:rPr lang="ru-RU" dirty="0" smtClean="0"/>
              <a:t>, 10 Гц, 60 мкм, 10</a:t>
            </a:r>
            <a:r>
              <a:rPr lang="ru-RU" baseline="30000" dirty="0" smtClean="0"/>
              <a:t>12</a:t>
            </a:r>
            <a:r>
              <a:rPr lang="ru-RU" dirty="0" smtClean="0"/>
              <a:t> Вт/см</a:t>
            </a:r>
            <a:r>
              <a:rPr lang="ru-RU" baseline="30000" dirty="0" smtClean="0"/>
              <a:t>2</a:t>
            </a:r>
            <a:r>
              <a:rPr lang="ru-RU" dirty="0"/>
              <a:t>)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931544" y="2067147"/>
            <a:ext cx="5000773" cy="341290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24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70171" y="2450162"/>
            <a:ext cx="4204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Интенсивность ионного тока от времени пролета при установке ЦФ на расстоянии 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мм под углами </a:t>
            </a:r>
            <a:r>
              <a:rPr lang="el-GR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=20-90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F4771-267C-E434-108A-9B4E0997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871" y="890546"/>
            <a:ext cx="7534258" cy="1397124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683" y="248718"/>
            <a:ext cx="9692640" cy="463448"/>
          </a:xfrm>
        </p:spPr>
        <p:txBody>
          <a:bodyPr>
            <a:normAutofit fontScale="90000"/>
          </a:bodyPr>
          <a:lstStyle/>
          <a:p>
            <a:r>
              <a:rPr lang="ru-RU" dirty="0"/>
              <a:t>Введение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18118" r="30629" b="13714"/>
          <a:stretch/>
        </p:blipFill>
        <p:spPr>
          <a:xfrm>
            <a:off x="6574970" y="2453881"/>
            <a:ext cx="4659087" cy="348854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39932" y="1778504"/>
            <a:ext cx="7411866" cy="1837009"/>
          </a:xfrm>
        </p:spPr>
        <p:txBody>
          <a:bodyPr>
            <a:normAutofit fontScale="97500"/>
          </a:bodyPr>
          <a:lstStyle/>
          <a:p>
            <a:pPr algn="just"/>
            <a:r>
              <a:rPr lang="ru-RU" dirty="0"/>
              <a:t>Частицы, которые образуются при возбуждении плазмы:</a:t>
            </a:r>
          </a:p>
          <a:p>
            <a:pPr lvl="1" algn="just"/>
            <a:r>
              <a:rPr lang="ru-RU" dirty="0"/>
              <a:t>высокозаряженные и низкозаряженные быстрые ионы </a:t>
            </a:r>
          </a:p>
          <a:p>
            <a:pPr lvl="1" algn="just"/>
            <a:r>
              <a:rPr lang="ru-RU" dirty="0"/>
              <a:t>электроны</a:t>
            </a:r>
          </a:p>
          <a:p>
            <a:pPr lvl="1" algn="just"/>
            <a:r>
              <a:rPr lang="ru-RU" dirty="0"/>
              <a:t>нейтральные горячие частицы</a:t>
            </a:r>
          </a:p>
          <a:p>
            <a:pPr lvl="1" algn="just"/>
            <a:r>
              <a:rPr lang="ru-RU" dirty="0"/>
              <a:t>фотоны видимого, ИК, УФ, ЭУФ и ВУФ диапазонов</a:t>
            </a:r>
            <a:endParaRPr lang="ru-RU" sz="2000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932" y="899420"/>
            <a:ext cx="10694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 algn="just">
              <a:buClr>
                <a:schemeClr val="accent1"/>
              </a:buClr>
            </a:pP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Лазерно-плазменные источники (ЛПИ) могут быть использованы в качестве источников ЭУФ и МР излучения для различных применений.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748" y="4031895"/>
            <a:ext cx="5852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ЛПИ с газоструйной мишенью 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Xe 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перспективен для ЭУФ литографии на длине волны 11.2 </a:t>
            </a:r>
            <a:r>
              <a:rPr lang="ru-RU" sz="2000" spc="1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нм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683" y="5415158"/>
            <a:ext cx="7049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Существует проблема деградации МРЗ при работе ЛПИ.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4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683" y="248718"/>
            <a:ext cx="9692640" cy="463448"/>
          </a:xfrm>
        </p:spPr>
        <p:txBody>
          <a:bodyPr>
            <a:normAutofit fontScale="90000"/>
          </a:bodyPr>
          <a:lstStyle/>
          <a:p>
            <a:r>
              <a:rPr lang="ru-RU" dirty="0"/>
              <a:t>Введение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0683" y="5873115"/>
            <a:ext cx="107820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4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Komori H. Ion damage analysis on EUV collector mirrors //</a:t>
            </a:r>
            <a:r>
              <a:rPr lang="ru-RU" sz="14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4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SPIE. 2000. </a:t>
            </a:r>
            <a:r>
              <a:rPr lang="ru-RU" sz="14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Т. 5374. С. 710-719.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4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 Amano S.</a:t>
            </a:r>
            <a:r>
              <a:rPr lang="ru-RU" sz="14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4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et al. (2010). Rev. of Scientific Inst., 81(2).</a:t>
            </a:r>
            <a:endParaRPr lang="en-US" sz="1400" i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Igor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Fomenkov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2017. ASML Public. Source Workshop, Ireland.</a:t>
            </a:r>
            <a:endParaRPr lang="ru-RU" sz="1400" i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G. D. Kubiak, L.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Bernardez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et al. in Emerging Lithographic Technologies II, (1998), vol. 3331 of Proceedings of SPIE, pp. 81–89.</a:t>
            </a: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1500491"/>
            <a:ext cx="4248125" cy="969597"/>
          </a:xfrm>
        </p:spPr>
        <p:txBody>
          <a:bodyPr>
            <a:normAutofit/>
          </a:bodyPr>
          <a:lstStyle/>
          <a:p>
            <a:pPr marL="0" lvl="1" algn="just"/>
            <a:r>
              <a:rPr lang="ru-RU" dirty="0" smtClean="0"/>
              <a:t>Горячие ионы </a:t>
            </a:r>
            <a:r>
              <a:rPr lang="ru-RU" dirty="0"/>
              <a:t>являются одной из основных причин деградации коллектора.</a:t>
            </a:r>
            <a:r>
              <a:rPr lang="en-US" baseline="30000" dirty="0"/>
              <a:t>1,2</a:t>
            </a:r>
            <a:endParaRPr lang="ru-RU" baseline="30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30" y="801261"/>
            <a:ext cx="6235337" cy="24312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0352" y="3669018"/>
            <a:ext cx="1071241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880"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Другой фактор – материалы разрушения сопла. Однако абляция сопла при 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использовании 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газоструйной мишени ксенона дает меньше загрязнений, чем осаждение металлом при использовании 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оловянной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мишени</a:t>
            </a:r>
            <a:r>
              <a:rPr lang="en-US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0" lvl="1" indent="-182880"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94B6D2"/>
              </a:buClr>
              <a:buFont typeface="Wingdings 2" pitchFamily="18" charset="2"/>
              <a:buChar char=""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Сопло разрушается под действием в основном нейтральных частиц при распространении ударной волны из области пробоя.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776" y="3013359"/>
            <a:ext cx="5359581" cy="30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87074" y="2859470"/>
            <a:ext cx="274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061" y="163569"/>
            <a:ext cx="9692640" cy="498282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Методы измерения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231" y="1149532"/>
            <a:ext cx="9692639" cy="52313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/>
              <a:t>Измерение потока заряженных частиц:</a:t>
            </a:r>
          </a:p>
          <a:p>
            <a:pPr marL="0" indent="0">
              <a:buNone/>
            </a:pPr>
            <a:r>
              <a:rPr lang="ru-RU" sz="2400" dirty="0"/>
              <a:t>	Время пролетный спектр </a:t>
            </a:r>
            <a:r>
              <a:rPr lang="en-US" sz="2400" dirty="0"/>
              <a:t>(TOF)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ru-RU" dirty="0"/>
              <a:t>	Цилиндр Фарадея</a:t>
            </a:r>
          </a:p>
          <a:p>
            <a:pPr marL="0" indent="0">
              <a:buNone/>
            </a:pPr>
            <a:r>
              <a:rPr lang="ru-RU" dirty="0"/>
              <a:t>		Энергетический анализатор </a:t>
            </a:r>
            <a:r>
              <a:rPr lang="en-US" dirty="0"/>
              <a:t>(ESA)</a:t>
            </a:r>
            <a:endParaRPr lang="ru-RU" dirty="0"/>
          </a:p>
          <a:p>
            <a:pPr marL="0" indent="0">
              <a:buNone/>
            </a:pPr>
            <a:r>
              <a:rPr lang="ru-RU" sz="2800" dirty="0"/>
              <a:t>Деградация </a:t>
            </a:r>
            <a:r>
              <a:rPr lang="ru-RU" sz="2800" dirty="0" smtClean="0"/>
              <a:t>МРЗ</a:t>
            </a:r>
            <a:r>
              <a:rPr lang="en-US" sz="2800" dirty="0" smtClean="0"/>
              <a:t>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400" dirty="0"/>
              <a:t>Рефлектометрия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400" dirty="0"/>
              <a:t>Микроскопия</a:t>
            </a:r>
          </a:p>
          <a:p>
            <a:pPr marL="0" indent="0">
              <a:buNone/>
            </a:pPr>
            <a:r>
              <a:rPr lang="ru-RU" sz="2800" dirty="0"/>
              <a:t>		</a:t>
            </a:r>
            <a:r>
              <a:rPr lang="ru-RU" dirty="0"/>
              <a:t>Атомно-силовая</a:t>
            </a:r>
          </a:p>
          <a:p>
            <a:pPr marL="0" indent="0">
              <a:buNone/>
            </a:pPr>
            <a:r>
              <a:rPr lang="ru-RU" sz="2800" dirty="0"/>
              <a:t>		</a:t>
            </a:r>
            <a:r>
              <a:rPr lang="ru-RU" sz="2200" dirty="0"/>
              <a:t>Просвечивающая электронная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600" dirty="0" err="1" smtClean="0"/>
              <a:t>Оже</a:t>
            </a:r>
            <a:r>
              <a:rPr lang="ru-RU" sz="2600" dirty="0"/>
              <a:t>-</a:t>
            </a:r>
            <a:r>
              <a:rPr lang="ru-RU" sz="2600" dirty="0" smtClean="0"/>
              <a:t>спектроскопия</a:t>
            </a:r>
            <a:endParaRPr lang="ru-RU" sz="3000" dirty="0"/>
          </a:p>
          <a:p>
            <a:pPr marL="0" indent="0">
              <a:buNone/>
            </a:pPr>
            <a:r>
              <a:rPr lang="ru-RU" sz="2800" dirty="0"/>
              <a:t>	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526046" y="2276681"/>
                <a:ext cx="1887101" cy="78136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𝑘𝑖𝑛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046" y="2276681"/>
                <a:ext cx="1887101" cy="7813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090" y="80716"/>
            <a:ext cx="10807338" cy="52910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600" dirty="0"/>
              <a:t>Ионные потоки из лазерной плазмы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21" y="609820"/>
            <a:ext cx="10651454" cy="814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Теоретическое изучение зависимостей ионного тока из лазерной плазмы при возбуждении твердотельной мишени лазерным импульсом мощностью ~10</a:t>
            </a:r>
            <a:r>
              <a:rPr lang="ru-RU" baseline="30000" dirty="0"/>
              <a:t>8</a:t>
            </a:r>
            <a:r>
              <a:rPr lang="ru-RU" dirty="0"/>
              <a:t>-10</a:t>
            </a:r>
            <a:r>
              <a:rPr lang="ru-RU" baseline="30000" dirty="0"/>
              <a:t>9</a:t>
            </a:r>
            <a:r>
              <a:rPr lang="ru-RU" dirty="0"/>
              <a:t> Вт/см</a:t>
            </a:r>
            <a:r>
              <a:rPr lang="ru-RU" baseline="30000" dirty="0"/>
              <a:t>2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137" y="6557165"/>
            <a:ext cx="10857291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</a:pPr>
            <a:r>
              <a:rPr lang="ru-RU" sz="1600" i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Латышев С. В., </a:t>
            </a:r>
            <a:r>
              <a:rPr lang="ru-RU" sz="1600" i="1" spc="1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Чеблуков</a:t>
            </a:r>
            <a:r>
              <a:rPr lang="ru-RU" sz="1600" i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Ю. Н. // ЖТФ. 1998. Т. 68. №. 4. С. 28-32.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21" y="5367960"/>
            <a:ext cx="5297738" cy="89953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5913" r="13670" b="16176"/>
          <a:stretch/>
        </p:blipFill>
        <p:spPr>
          <a:xfrm>
            <a:off x="1700465" y="1306286"/>
            <a:ext cx="3315673" cy="3957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931" y="5263747"/>
            <a:ext cx="5179544" cy="105585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15156" r="17568" b="23467"/>
          <a:stretch/>
        </p:blipFill>
        <p:spPr>
          <a:xfrm>
            <a:off x="6527390" y="1306286"/>
            <a:ext cx="3626804" cy="3957461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451" y="110114"/>
            <a:ext cx="10807338" cy="506991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600" dirty="0"/>
              <a:t>Ионные потоки из лазерной плазмы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21" y="682018"/>
            <a:ext cx="10651454" cy="97346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Теоретическое изучение зависимостей ионного тока из лазерной плазмы при возбуждении твердотельной мишени лазерным импульсом мощностью ~10</a:t>
            </a:r>
            <a:r>
              <a:rPr lang="ru-RU" baseline="30000" dirty="0"/>
              <a:t>8</a:t>
            </a:r>
            <a:r>
              <a:rPr lang="ru-RU" dirty="0"/>
              <a:t>-10</a:t>
            </a:r>
            <a:r>
              <a:rPr lang="ru-RU" baseline="30000" dirty="0"/>
              <a:t>9</a:t>
            </a:r>
            <a:r>
              <a:rPr lang="ru-RU" dirty="0"/>
              <a:t> Вт/см</a:t>
            </a:r>
            <a:r>
              <a:rPr lang="ru-RU" baseline="30000" dirty="0"/>
              <a:t>2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137" y="6568690"/>
            <a:ext cx="10807338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</a:pPr>
            <a:r>
              <a:rPr lang="ru-RU" sz="1600" i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Латышев С. В., </a:t>
            </a:r>
            <a:r>
              <a:rPr lang="ru-RU" sz="1600" i="1" spc="1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Чеблуков</a:t>
            </a:r>
            <a:r>
              <a:rPr lang="ru-RU" sz="1600" i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Ю. Н. </a:t>
            </a:r>
            <a:r>
              <a:rPr lang="ru-RU" sz="1600" i="1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// </a:t>
            </a:r>
            <a:r>
              <a:rPr lang="ru-RU" sz="1600" i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ЖТФ. 1998. Т. 68. №. 4. С. 28-32.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503" r="2118"/>
          <a:stretch/>
        </p:blipFill>
        <p:spPr>
          <a:xfrm>
            <a:off x="5925748" y="5162540"/>
            <a:ext cx="5329646" cy="9389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2566" r="1817"/>
          <a:stretch/>
        </p:blipFill>
        <p:spPr>
          <a:xfrm>
            <a:off x="509451" y="5162540"/>
            <a:ext cx="5338355" cy="107934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16333" t="2179" r="18389" b="14493"/>
          <a:stretch/>
        </p:blipFill>
        <p:spPr>
          <a:xfrm>
            <a:off x="6823756" y="1366147"/>
            <a:ext cx="3424210" cy="39529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17532" t="5967" r="17516" b="18603"/>
          <a:stretch/>
        </p:blipFill>
        <p:spPr>
          <a:xfrm>
            <a:off x="1602377" y="1415516"/>
            <a:ext cx="3620295" cy="390362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79" y="126069"/>
            <a:ext cx="10820614" cy="544547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600" dirty="0"/>
              <a:t>Ионные потоки из лазерной плазмы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79" y="683882"/>
            <a:ext cx="10651454" cy="851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Теоретическое изучение зависимостей ионного тока из лазерной плазмы при возбуждении твердотельной мишени лазерным импульсом мощностью ~10</a:t>
            </a:r>
            <a:r>
              <a:rPr lang="ru-RU" baseline="30000" dirty="0"/>
              <a:t>8</a:t>
            </a:r>
            <a:r>
              <a:rPr lang="ru-RU" dirty="0"/>
              <a:t>-10</a:t>
            </a:r>
            <a:r>
              <a:rPr lang="ru-RU" baseline="30000" dirty="0"/>
              <a:t>9</a:t>
            </a:r>
            <a:r>
              <a:rPr lang="ru-RU" dirty="0"/>
              <a:t> Вт/см</a:t>
            </a:r>
            <a:r>
              <a:rPr lang="ru-RU" baseline="30000" dirty="0"/>
              <a:t>2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5502" y="6531836"/>
            <a:ext cx="10807338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</a:pPr>
            <a:r>
              <a:rPr lang="ru-RU" sz="1600" i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Латышев С. В., </a:t>
            </a:r>
            <a:r>
              <a:rPr lang="ru-RU" sz="1600" i="1" spc="1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Чеблуков</a:t>
            </a:r>
            <a:r>
              <a:rPr lang="ru-RU" sz="1600" i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Ю. Н. </a:t>
            </a:r>
            <a:r>
              <a:rPr lang="ru-RU" sz="1600" i="1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// </a:t>
            </a:r>
            <a:r>
              <a:rPr lang="ru-RU" sz="1600" i="1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ЖТФ. 1998. Т. 68. №. 4. С. 28-32.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46"/>
          <a:stretch/>
        </p:blipFill>
        <p:spPr>
          <a:xfrm>
            <a:off x="522079" y="5434674"/>
            <a:ext cx="5547795" cy="937039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14138" t="3243" r="15031" b="13947"/>
          <a:stretch/>
        </p:blipFill>
        <p:spPr>
          <a:xfrm>
            <a:off x="1170654" y="1460272"/>
            <a:ext cx="3364228" cy="40508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41074" y="1576916"/>
            <a:ext cx="5721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800"/>
              </a:spcAft>
            </a:pPr>
            <a:r>
              <a:rPr lang="ru-RU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«Быстрый пик обусловлен ионами, происхождение которых связано с начальным нестационарным режимом нагрева лазерной плазмы, а медленный пик с ионами, которые появились уже в установившемся стационарном режиме нагрева.»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04737" y="3598128"/>
            <a:ext cx="64687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000" spc="10" dirty="0">
                <a:solidFill>
                  <a:srgbClr val="BB3F3F"/>
                </a:solidFill>
              </a:rPr>
              <a:t>Увеличение плотности мощности </a:t>
            </a:r>
            <a:r>
              <a:rPr lang="ru-RU" sz="2000" spc="10" dirty="0" smtClean="0">
                <a:solidFill>
                  <a:srgbClr val="BB3F3F"/>
                </a:solidFill>
              </a:rPr>
              <a:t>лазерного </a:t>
            </a:r>
            <a:r>
              <a:rPr lang="ru-RU" sz="2000" spc="10" dirty="0">
                <a:solidFill>
                  <a:srgbClr val="BB3F3F"/>
                </a:solidFill>
              </a:rPr>
              <a:t>излучения </a:t>
            </a:r>
            <a:r>
              <a:rPr lang="ru-RU" sz="2000" spc="10" dirty="0" smtClean="0">
                <a:solidFill>
                  <a:srgbClr val="BB3F3F"/>
                </a:solidFill>
              </a:rPr>
              <a:t>должны увеличить </a:t>
            </a:r>
            <a:r>
              <a:rPr lang="ru-RU" sz="2000" spc="10" dirty="0">
                <a:solidFill>
                  <a:srgbClr val="BB3F3F"/>
                </a:solidFill>
              </a:rPr>
              <a:t>ионный </a:t>
            </a:r>
            <a:r>
              <a:rPr lang="ru-RU" sz="2000" spc="10" dirty="0" smtClean="0">
                <a:solidFill>
                  <a:srgbClr val="BB3F3F"/>
                </a:solidFill>
              </a:rPr>
              <a:t>ток. При длительности импульса до 10 </a:t>
            </a:r>
            <a:r>
              <a:rPr lang="ru-RU" sz="2000" spc="10" dirty="0" err="1" smtClean="0">
                <a:solidFill>
                  <a:srgbClr val="BB3F3F"/>
                </a:solidFill>
              </a:rPr>
              <a:t>нс</a:t>
            </a:r>
            <a:r>
              <a:rPr lang="ru-RU" sz="2000" spc="10" dirty="0" smtClean="0">
                <a:solidFill>
                  <a:srgbClr val="BB3F3F"/>
                </a:solidFill>
              </a:rPr>
              <a:t> будет наблюдаться один пик ионного тока.</a:t>
            </a:r>
            <a:endParaRPr lang="ru-RU" sz="2000" spc="10" dirty="0">
              <a:solidFill>
                <a:srgbClr val="BB3F3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1554" y="1287282"/>
            <a:ext cx="6508761" cy="34285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32" y="0"/>
            <a:ext cx="10824754" cy="651147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600" dirty="0">
                <a:solidFill>
                  <a:srgbClr val="94B6D2"/>
                </a:solidFill>
              </a:rPr>
              <a:t>Ионные потоки из лазерной плазмы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310" y="639132"/>
            <a:ext cx="10590493" cy="75389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Угловое </a:t>
            </a:r>
            <a:r>
              <a:rPr lang="ru-RU" dirty="0"/>
              <a:t>распределение ионного тока из лазерной плазмы твердотельной </a:t>
            </a:r>
            <a:r>
              <a:rPr lang="en-US" dirty="0" smtClean="0"/>
              <a:t>Sn</a:t>
            </a:r>
            <a:r>
              <a:rPr lang="ru-RU" dirty="0" smtClean="0"/>
              <a:t> </a:t>
            </a:r>
            <a:r>
              <a:rPr lang="ru-RU" dirty="0"/>
              <a:t>мишени.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1552" y="6568690"/>
            <a:ext cx="1082475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</a:pPr>
            <a:r>
              <a:rPr lang="en-US" sz="1600" i="1" spc="1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Niimi</a:t>
            </a: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 G. et al. </a:t>
            </a:r>
            <a:r>
              <a:rPr lang="en-US" sz="1600" i="1" spc="1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//</a:t>
            </a:r>
            <a:r>
              <a:rPr lang="en-US" sz="1600" i="1" spc="10" dirty="0">
                <a:solidFill>
                  <a:prstClr val="black">
                    <a:lumMod val="65000"/>
                    <a:lumOff val="35000"/>
                  </a:prstClr>
                </a:solidFill>
              </a:rPr>
              <a:t>Emerging Lithographic Technologies VII. SPIE, 2003. Т. 5037. С. 370-377.	</a:t>
            </a:r>
            <a:endParaRPr lang="ru-RU" sz="1600" i="1" spc="1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381" y="5325956"/>
            <a:ext cx="10401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Плотность мощности лазерного излучения 2*10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Вт/см</a:t>
            </a:r>
            <a:r>
              <a:rPr lang="ru-RU" sz="2000" spc="1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20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этих экспериментах скорость ионов составила ~12.5 км/с (</a:t>
            </a:r>
            <a:r>
              <a:rPr lang="en-US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82</a:t>
            </a:r>
            <a:r>
              <a:rPr lang="ru-RU" sz="2000" spc="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эВ).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082" t="4125" r="3893" b="14232"/>
          <a:stretch/>
        </p:blipFill>
        <p:spPr>
          <a:xfrm>
            <a:off x="7035193" y="1393026"/>
            <a:ext cx="4118745" cy="3217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729" y="4610100"/>
            <a:ext cx="4635578" cy="507377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E56F6A3-3E06-4868-A43D-6EED3E11EB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4001</TotalTime>
  <Words>1871</Words>
  <Application>Microsoft Office PowerPoint</Application>
  <PresentationFormat>Широкоэкранный</PresentationFormat>
  <Paragraphs>232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Century Schoolbook</vt:lpstr>
      <vt:lpstr>Garamond</vt:lpstr>
      <vt:lpstr>Palatino Linotype</vt:lpstr>
      <vt:lpstr>Times New Roman</vt:lpstr>
      <vt:lpstr>Wingdings 2</vt:lpstr>
      <vt:lpstr>View</vt:lpstr>
      <vt:lpstr>Ионные потоки из лазерной плазмы и деградация МРЗ (лит. обзор)</vt:lpstr>
      <vt:lpstr>План доклада</vt:lpstr>
      <vt:lpstr>Введение</vt:lpstr>
      <vt:lpstr>Введение</vt:lpstr>
      <vt:lpstr>Методы измерения</vt:lpstr>
      <vt:lpstr>Ионные потоки из лазерной плазмы</vt:lpstr>
      <vt:lpstr>Ионные потоки из лазерной плазмы</vt:lpstr>
      <vt:lpstr>Ионные потоки из лазерной плазмы</vt:lpstr>
      <vt:lpstr>Ионные потоки из лазерной плазмы</vt:lpstr>
      <vt:lpstr>Ионные потоки из лазерной плазмы</vt:lpstr>
      <vt:lpstr>Ионные потоки из лазерной плазмы</vt:lpstr>
      <vt:lpstr>Ионные потоки из лазерной плазмы</vt:lpstr>
      <vt:lpstr>Ионные потоки из лазерной плазмы</vt:lpstr>
      <vt:lpstr>Ионные потоки из лазерной плазмы</vt:lpstr>
      <vt:lpstr>Ионные потоки из лазерной плазмы</vt:lpstr>
      <vt:lpstr>Ионные потоки из лазерной плазмы</vt:lpstr>
      <vt:lpstr>Ионные потоки из лазерной плазмы</vt:lpstr>
      <vt:lpstr>Деградация МРЗ под воздействием ионов плазмы</vt:lpstr>
      <vt:lpstr>Деградация МРЗ под воздействием ионов плазмы</vt:lpstr>
      <vt:lpstr>Деградация МРЗ под воздействием нейтральных частиц</vt:lpstr>
      <vt:lpstr>Деградация МРЗ под воздействием нейтральных частиц</vt:lpstr>
      <vt:lpstr>Деградация МРЗ под воздействием нейтральных частиц</vt:lpstr>
      <vt:lpstr>Выводы</vt:lpstr>
      <vt:lpstr>Планируемый эксперимент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Заряженные частицы, образующиеся в лазерной плазме</dc:title>
  <dc:creator>Пользователь</dc:creator>
  <cp:lastModifiedBy>Пользователь</cp:lastModifiedBy>
  <cp:revision>94</cp:revision>
  <dcterms:created xsi:type="dcterms:W3CDTF">2024-10-23T07:48:22Z</dcterms:created>
  <dcterms:modified xsi:type="dcterms:W3CDTF">2024-11-14T11:12:19Z</dcterms:modified>
</cp:coreProperties>
</file>